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69" r:id="rId5"/>
    <p:sldId id="267" r:id="rId6"/>
    <p:sldId id="261" r:id="rId7"/>
    <p:sldId id="283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74" r:id="rId16"/>
    <p:sldId id="275" r:id="rId17"/>
    <p:sldId id="276" r:id="rId18"/>
    <p:sldId id="277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9790B-C602-4868-93CF-22BDEE667ED3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D516889-E5D4-4A96-ACBE-E30E0EDFE904}">
      <dgm:prSet phldrT="[Текст]" custT="1"/>
      <dgm:spPr/>
      <dgm:t>
        <a:bodyPr/>
        <a:lstStyle/>
        <a:p>
          <a:r>
            <a:rPr lang="ru-RU" sz="2000" dirty="0" smtClean="0"/>
            <a:t>Рост физической работо- </a:t>
          </a:r>
        </a:p>
        <a:p>
          <a:r>
            <a:rPr lang="ru-RU" sz="2000" dirty="0" smtClean="0"/>
            <a:t>способности</a:t>
          </a:r>
          <a:endParaRPr lang="ru-RU" sz="2000" dirty="0"/>
        </a:p>
      </dgm:t>
    </dgm:pt>
    <dgm:pt modelId="{AB3F24D1-633D-4EEC-B7FB-2A0F51AF30F2}" type="parTrans" cxnId="{A0EF798B-D2D4-444D-8B58-79447B936B01}">
      <dgm:prSet/>
      <dgm:spPr/>
      <dgm:t>
        <a:bodyPr/>
        <a:lstStyle/>
        <a:p>
          <a:endParaRPr lang="ru-RU"/>
        </a:p>
      </dgm:t>
    </dgm:pt>
    <dgm:pt modelId="{E8A99ABB-77FE-48D4-B6FC-20DFE4E4C6AD}" type="sibTrans" cxnId="{A0EF798B-D2D4-444D-8B58-79447B936B01}">
      <dgm:prSet/>
      <dgm:spPr/>
      <dgm:t>
        <a:bodyPr/>
        <a:lstStyle/>
        <a:p>
          <a:endParaRPr lang="ru-RU"/>
        </a:p>
      </dgm:t>
    </dgm:pt>
    <dgm:pt modelId="{8906D63D-326A-43A2-BA5C-11CD99A0CE04}">
      <dgm:prSet phldrT="[Текст]" custT="1"/>
      <dgm:spPr/>
      <dgm:t>
        <a:bodyPr/>
        <a:lstStyle/>
        <a:p>
          <a:r>
            <a:rPr lang="ru-RU" sz="2000" dirty="0" smtClean="0"/>
            <a:t>Нормализация деятельности отдельных органов и функциональных систем</a:t>
          </a:r>
          <a:endParaRPr lang="ru-RU" sz="2000" dirty="0"/>
        </a:p>
      </dgm:t>
    </dgm:pt>
    <dgm:pt modelId="{A909F571-B1B3-470D-A382-2092D5DC31CE}" type="parTrans" cxnId="{344848E3-0213-4BB4-9DCE-E659D82D4C2F}">
      <dgm:prSet/>
      <dgm:spPr/>
      <dgm:t>
        <a:bodyPr/>
        <a:lstStyle/>
        <a:p>
          <a:endParaRPr lang="ru-RU"/>
        </a:p>
      </dgm:t>
    </dgm:pt>
    <dgm:pt modelId="{9664F2D2-6BCA-4AFD-B5BE-0AF5DF249E35}" type="sibTrans" cxnId="{344848E3-0213-4BB4-9DCE-E659D82D4C2F}">
      <dgm:prSet/>
      <dgm:spPr/>
      <dgm:t>
        <a:bodyPr/>
        <a:lstStyle/>
        <a:p>
          <a:endParaRPr lang="ru-RU"/>
        </a:p>
      </dgm:t>
    </dgm:pt>
    <dgm:pt modelId="{2622547E-A04E-4B5F-B86F-0A004107AA68}">
      <dgm:prSet phldrT="[Текст]" custT="1"/>
      <dgm:spPr/>
      <dgm:t>
        <a:bodyPr/>
        <a:lstStyle/>
        <a:p>
          <a:r>
            <a:rPr lang="ru-RU" sz="2000" dirty="0" smtClean="0"/>
            <a:t>Формирование личностных качеств</a:t>
          </a:r>
          <a:endParaRPr lang="ru-RU" sz="2000" dirty="0"/>
        </a:p>
      </dgm:t>
    </dgm:pt>
    <dgm:pt modelId="{F25B4C2B-5A8B-471C-B7CC-9139C8E7E61A}" type="parTrans" cxnId="{F2466633-2CC1-473B-917F-6BA1C8F6A03E}">
      <dgm:prSet/>
      <dgm:spPr/>
      <dgm:t>
        <a:bodyPr/>
        <a:lstStyle/>
        <a:p>
          <a:endParaRPr lang="ru-RU"/>
        </a:p>
      </dgm:t>
    </dgm:pt>
    <dgm:pt modelId="{2E44C014-604A-4698-AC4A-1525D272E599}" type="sibTrans" cxnId="{F2466633-2CC1-473B-917F-6BA1C8F6A03E}">
      <dgm:prSet/>
      <dgm:spPr/>
      <dgm:t>
        <a:bodyPr/>
        <a:lstStyle/>
        <a:p>
          <a:endParaRPr lang="ru-RU"/>
        </a:p>
      </dgm:t>
    </dgm:pt>
    <dgm:pt modelId="{1C809FB8-725E-4328-9BF5-3D4B84BC9CD9}">
      <dgm:prSet phldrT="[Текст]" custT="1"/>
      <dgm:spPr/>
      <dgm:t>
        <a:bodyPr/>
        <a:lstStyle/>
        <a:p>
          <a:r>
            <a:rPr lang="ru-RU" sz="2000" dirty="0" smtClean="0"/>
            <a:t>Улучшение </a:t>
          </a:r>
          <a:r>
            <a:rPr lang="ru-RU" sz="2000" dirty="0" err="1" smtClean="0"/>
            <a:t>психо</a:t>
          </a:r>
          <a:r>
            <a:rPr lang="ru-RU" sz="2000" dirty="0" smtClean="0"/>
            <a:t> – эмоционального состояния</a:t>
          </a:r>
          <a:endParaRPr lang="ru-RU" sz="2000" dirty="0"/>
        </a:p>
      </dgm:t>
    </dgm:pt>
    <dgm:pt modelId="{5262DB55-5AAD-4DF5-A5C6-5EF016DCB6A5}" type="parTrans" cxnId="{432BE51C-5767-436D-A1CA-643DC58532EB}">
      <dgm:prSet/>
      <dgm:spPr/>
      <dgm:t>
        <a:bodyPr/>
        <a:lstStyle/>
        <a:p>
          <a:endParaRPr lang="ru-RU"/>
        </a:p>
      </dgm:t>
    </dgm:pt>
    <dgm:pt modelId="{161B00F1-4B86-409C-A1DB-81253BF21A71}" type="sibTrans" cxnId="{432BE51C-5767-436D-A1CA-643DC58532EB}">
      <dgm:prSet/>
      <dgm:spPr/>
      <dgm:t>
        <a:bodyPr/>
        <a:lstStyle/>
        <a:p>
          <a:endParaRPr lang="ru-RU"/>
        </a:p>
      </dgm:t>
    </dgm:pt>
    <dgm:pt modelId="{EF3927E8-B346-4BA2-B5F5-88CA9820CD58}">
      <dgm:prSet phldrT="[Текст]" custT="1"/>
      <dgm:spPr/>
      <dgm:t>
        <a:bodyPr/>
        <a:lstStyle/>
        <a:p>
          <a:r>
            <a:rPr lang="ru-RU" sz="2000" dirty="0" smtClean="0"/>
            <a:t>Укрепление психического здоровья</a:t>
          </a:r>
          <a:endParaRPr lang="ru-RU" sz="2000" dirty="0"/>
        </a:p>
      </dgm:t>
    </dgm:pt>
    <dgm:pt modelId="{145CC04B-B8DB-4704-BA38-1C881756EF33}" type="parTrans" cxnId="{FD27860F-7B3F-4400-A92D-529647223CF9}">
      <dgm:prSet/>
      <dgm:spPr/>
      <dgm:t>
        <a:bodyPr/>
        <a:lstStyle/>
        <a:p>
          <a:endParaRPr lang="ru-RU"/>
        </a:p>
      </dgm:t>
    </dgm:pt>
    <dgm:pt modelId="{A1B68130-910D-49D0-B3B6-4DAA21B016A1}" type="sibTrans" cxnId="{FD27860F-7B3F-4400-A92D-529647223CF9}">
      <dgm:prSet/>
      <dgm:spPr/>
      <dgm:t>
        <a:bodyPr/>
        <a:lstStyle/>
        <a:p>
          <a:endParaRPr lang="ru-RU"/>
        </a:p>
      </dgm:t>
    </dgm:pt>
    <dgm:pt modelId="{9446469F-32F6-4EF7-BAF8-D6E4F985AD46}">
      <dgm:prSet custT="1"/>
      <dgm:spPr/>
      <dgm:t>
        <a:bodyPr/>
        <a:lstStyle/>
        <a:p>
          <a:r>
            <a:rPr lang="ru-RU" sz="2000" dirty="0" smtClean="0"/>
            <a:t>Повышение устойчивости организма к различным заболеваниям</a:t>
          </a:r>
          <a:endParaRPr lang="ru-RU" sz="2000" dirty="0"/>
        </a:p>
      </dgm:t>
    </dgm:pt>
    <dgm:pt modelId="{898ADEA2-EA9C-46A1-83E4-F9618C3129A0}" type="parTrans" cxnId="{02CBFAA7-EA30-4D53-98A1-0C374F19B8CB}">
      <dgm:prSet/>
      <dgm:spPr/>
      <dgm:t>
        <a:bodyPr/>
        <a:lstStyle/>
        <a:p>
          <a:endParaRPr lang="ru-RU"/>
        </a:p>
      </dgm:t>
    </dgm:pt>
    <dgm:pt modelId="{4725ABE3-ACEA-42C8-91D7-CB35FDB8F0E9}" type="sibTrans" cxnId="{02CBFAA7-EA30-4D53-98A1-0C374F19B8CB}">
      <dgm:prSet/>
      <dgm:spPr/>
      <dgm:t>
        <a:bodyPr/>
        <a:lstStyle/>
        <a:p>
          <a:endParaRPr lang="ru-RU"/>
        </a:p>
      </dgm:t>
    </dgm:pt>
    <dgm:pt modelId="{656BB51F-7D71-44C3-B482-363E92BF563A}" type="pres">
      <dgm:prSet presAssocID="{8EC9790B-C602-4868-93CF-22BDEE667E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C3E0BD-EB8B-4307-BCDB-7C66532319CA}" type="pres">
      <dgm:prSet presAssocID="{9446469F-32F6-4EF7-BAF8-D6E4F985AD46}" presName="node" presStyleLbl="node1" presStyleIdx="0" presStyleCnt="6" custScaleX="117245" custScaleY="146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56858-1E46-4745-BF72-E9CAC2813BC9}" type="pres">
      <dgm:prSet presAssocID="{4725ABE3-ACEA-42C8-91D7-CB35FDB8F0E9}" presName="sibTrans" presStyleCnt="0"/>
      <dgm:spPr/>
    </dgm:pt>
    <dgm:pt modelId="{E47C3786-1728-4CC7-9C55-799BFB53A49C}" type="pres">
      <dgm:prSet presAssocID="{ED516889-E5D4-4A96-ACBE-E30E0EDFE904}" presName="node" presStyleLbl="node1" presStyleIdx="1" presStyleCnt="6" custScaleX="96516" custScaleY="147043" custLinFactNeighborX="0" custLinFactNeighborY="3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40192-9B23-4BF8-90F5-4180159BD3F3}" type="pres">
      <dgm:prSet presAssocID="{E8A99ABB-77FE-48D4-B6FC-20DFE4E4C6AD}" presName="sibTrans" presStyleCnt="0"/>
      <dgm:spPr/>
    </dgm:pt>
    <dgm:pt modelId="{00F6F113-4372-499A-9640-EF5D6C5C40A2}" type="pres">
      <dgm:prSet presAssocID="{8906D63D-326A-43A2-BA5C-11CD99A0CE04}" presName="node" presStyleLbl="node1" presStyleIdx="2" presStyleCnt="6" custScaleX="109851" custScaleY="143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71E09-C784-4CB4-AB29-5C26C09F0613}" type="pres">
      <dgm:prSet presAssocID="{9664F2D2-6BCA-4AFD-B5BE-0AF5DF249E35}" presName="sibTrans" presStyleCnt="0"/>
      <dgm:spPr/>
    </dgm:pt>
    <dgm:pt modelId="{BC2E0B1A-AFC7-493D-BDE5-AADC8D857D95}" type="pres">
      <dgm:prSet presAssocID="{2622547E-A04E-4B5F-B86F-0A004107AA68}" presName="node" presStyleLbl="node1" presStyleIdx="3" presStyleCnt="6" custScaleX="109879" custScaleY="145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EDCE9-4207-49F9-B2AE-6373AC9BA0CD}" type="pres">
      <dgm:prSet presAssocID="{2E44C014-604A-4698-AC4A-1525D272E599}" presName="sibTrans" presStyleCnt="0"/>
      <dgm:spPr/>
    </dgm:pt>
    <dgm:pt modelId="{3FF8701E-0E4A-454E-9E52-98E42BFBDAF0}" type="pres">
      <dgm:prSet presAssocID="{1C809FB8-725E-4328-9BF5-3D4B84BC9CD9}" presName="node" presStyleLbl="node1" presStyleIdx="4" presStyleCnt="6" custScaleX="114017" custScaleY="148514" custLinFactNeighborX="53" custLinFactNeighborY="-1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9DA30-C2C5-4559-B446-0A0E1C69F7E0}" type="pres">
      <dgm:prSet presAssocID="{161B00F1-4B86-409C-A1DB-81253BF21A71}" presName="sibTrans" presStyleCnt="0"/>
      <dgm:spPr/>
    </dgm:pt>
    <dgm:pt modelId="{5B457F48-6C0E-4671-9B57-D9BA193E12C4}" type="pres">
      <dgm:prSet presAssocID="{EF3927E8-B346-4BA2-B5F5-88CA9820CD58}" presName="node" presStyleLbl="node1" presStyleIdx="5" presStyleCnt="6" custScaleX="108962" custScaleY="152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EF798B-D2D4-444D-8B58-79447B936B01}" srcId="{8EC9790B-C602-4868-93CF-22BDEE667ED3}" destId="{ED516889-E5D4-4A96-ACBE-E30E0EDFE904}" srcOrd="1" destOrd="0" parTransId="{AB3F24D1-633D-4EEC-B7FB-2A0F51AF30F2}" sibTransId="{E8A99ABB-77FE-48D4-B6FC-20DFE4E4C6AD}"/>
    <dgm:cxn modelId="{496A1DE1-BD74-4A75-B435-B65F3D464833}" type="presOf" srcId="{1C809FB8-725E-4328-9BF5-3D4B84BC9CD9}" destId="{3FF8701E-0E4A-454E-9E52-98E42BFBDAF0}" srcOrd="0" destOrd="0" presId="urn:microsoft.com/office/officeart/2005/8/layout/default#1"/>
    <dgm:cxn modelId="{E16481A0-41BF-41F6-9847-8F6B21180230}" type="presOf" srcId="{ED516889-E5D4-4A96-ACBE-E30E0EDFE904}" destId="{E47C3786-1728-4CC7-9C55-799BFB53A49C}" srcOrd="0" destOrd="0" presId="urn:microsoft.com/office/officeart/2005/8/layout/default#1"/>
    <dgm:cxn modelId="{FC0497FA-B3A7-4199-AB0F-77E7B1996DE6}" type="presOf" srcId="{8EC9790B-C602-4868-93CF-22BDEE667ED3}" destId="{656BB51F-7D71-44C3-B482-363E92BF563A}" srcOrd="0" destOrd="0" presId="urn:microsoft.com/office/officeart/2005/8/layout/default#1"/>
    <dgm:cxn modelId="{432BE51C-5767-436D-A1CA-643DC58532EB}" srcId="{8EC9790B-C602-4868-93CF-22BDEE667ED3}" destId="{1C809FB8-725E-4328-9BF5-3D4B84BC9CD9}" srcOrd="4" destOrd="0" parTransId="{5262DB55-5AAD-4DF5-A5C6-5EF016DCB6A5}" sibTransId="{161B00F1-4B86-409C-A1DB-81253BF21A71}"/>
    <dgm:cxn modelId="{26B709D7-595B-41B0-8F74-7F851F154D09}" type="presOf" srcId="{2622547E-A04E-4B5F-B86F-0A004107AA68}" destId="{BC2E0B1A-AFC7-493D-BDE5-AADC8D857D95}" srcOrd="0" destOrd="0" presId="urn:microsoft.com/office/officeart/2005/8/layout/default#1"/>
    <dgm:cxn modelId="{32D03832-61A1-48B5-9316-FB4292013B54}" type="presOf" srcId="{9446469F-32F6-4EF7-BAF8-D6E4F985AD46}" destId="{7BC3E0BD-EB8B-4307-BCDB-7C66532319CA}" srcOrd="0" destOrd="0" presId="urn:microsoft.com/office/officeart/2005/8/layout/default#1"/>
    <dgm:cxn modelId="{FD27860F-7B3F-4400-A92D-529647223CF9}" srcId="{8EC9790B-C602-4868-93CF-22BDEE667ED3}" destId="{EF3927E8-B346-4BA2-B5F5-88CA9820CD58}" srcOrd="5" destOrd="0" parTransId="{145CC04B-B8DB-4704-BA38-1C881756EF33}" sibTransId="{A1B68130-910D-49D0-B3B6-4DAA21B016A1}"/>
    <dgm:cxn modelId="{02CBFAA7-EA30-4D53-98A1-0C374F19B8CB}" srcId="{8EC9790B-C602-4868-93CF-22BDEE667ED3}" destId="{9446469F-32F6-4EF7-BAF8-D6E4F985AD46}" srcOrd="0" destOrd="0" parTransId="{898ADEA2-EA9C-46A1-83E4-F9618C3129A0}" sibTransId="{4725ABE3-ACEA-42C8-91D7-CB35FDB8F0E9}"/>
    <dgm:cxn modelId="{D4A4BF7E-9886-4684-B0B1-4F6960A35373}" type="presOf" srcId="{8906D63D-326A-43A2-BA5C-11CD99A0CE04}" destId="{00F6F113-4372-499A-9640-EF5D6C5C40A2}" srcOrd="0" destOrd="0" presId="urn:microsoft.com/office/officeart/2005/8/layout/default#1"/>
    <dgm:cxn modelId="{F2466633-2CC1-473B-917F-6BA1C8F6A03E}" srcId="{8EC9790B-C602-4868-93CF-22BDEE667ED3}" destId="{2622547E-A04E-4B5F-B86F-0A004107AA68}" srcOrd="3" destOrd="0" parTransId="{F25B4C2B-5A8B-471C-B7CC-9139C8E7E61A}" sibTransId="{2E44C014-604A-4698-AC4A-1525D272E599}"/>
    <dgm:cxn modelId="{9E6E8A6C-32FC-4D26-A92D-0580ADDC521A}" type="presOf" srcId="{EF3927E8-B346-4BA2-B5F5-88CA9820CD58}" destId="{5B457F48-6C0E-4671-9B57-D9BA193E12C4}" srcOrd="0" destOrd="0" presId="urn:microsoft.com/office/officeart/2005/8/layout/default#1"/>
    <dgm:cxn modelId="{344848E3-0213-4BB4-9DCE-E659D82D4C2F}" srcId="{8EC9790B-C602-4868-93CF-22BDEE667ED3}" destId="{8906D63D-326A-43A2-BA5C-11CD99A0CE04}" srcOrd="2" destOrd="0" parTransId="{A909F571-B1B3-470D-A382-2092D5DC31CE}" sibTransId="{9664F2D2-6BCA-4AFD-B5BE-0AF5DF249E35}"/>
    <dgm:cxn modelId="{F8F41418-2CBF-4DF3-9242-C6237A83AF65}" type="presParOf" srcId="{656BB51F-7D71-44C3-B482-363E92BF563A}" destId="{7BC3E0BD-EB8B-4307-BCDB-7C66532319CA}" srcOrd="0" destOrd="0" presId="urn:microsoft.com/office/officeart/2005/8/layout/default#1"/>
    <dgm:cxn modelId="{044907D9-1BA9-4308-B673-53EB78D75EE4}" type="presParOf" srcId="{656BB51F-7D71-44C3-B482-363E92BF563A}" destId="{FF956858-1E46-4745-BF72-E9CAC2813BC9}" srcOrd="1" destOrd="0" presId="urn:microsoft.com/office/officeart/2005/8/layout/default#1"/>
    <dgm:cxn modelId="{49CD2B23-0E9F-4EF6-A0D8-D5558999F028}" type="presParOf" srcId="{656BB51F-7D71-44C3-B482-363E92BF563A}" destId="{E47C3786-1728-4CC7-9C55-799BFB53A49C}" srcOrd="2" destOrd="0" presId="urn:microsoft.com/office/officeart/2005/8/layout/default#1"/>
    <dgm:cxn modelId="{906B91AC-4C62-41EA-B49D-F6C27B6BCC73}" type="presParOf" srcId="{656BB51F-7D71-44C3-B482-363E92BF563A}" destId="{BC540192-9B23-4BF8-90F5-4180159BD3F3}" srcOrd="3" destOrd="0" presId="urn:microsoft.com/office/officeart/2005/8/layout/default#1"/>
    <dgm:cxn modelId="{69C2AEA9-EAE0-4972-8DBD-E57F8B4747A4}" type="presParOf" srcId="{656BB51F-7D71-44C3-B482-363E92BF563A}" destId="{00F6F113-4372-499A-9640-EF5D6C5C40A2}" srcOrd="4" destOrd="0" presId="urn:microsoft.com/office/officeart/2005/8/layout/default#1"/>
    <dgm:cxn modelId="{D3612609-DAD8-48BA-857F-D2646F34B7CE}" type="presParOf" srcId="{656BB51F-7D71-44C3-B482-363E92BF563A}" destId="{1C071E09-C784-4CB4-AB29-5C26C09F0613}" srcOrd="5" destOrd="0" presId="urn:microsoft.com/office/officeart/2005/8/layout/default#1"/>
    <dgm:cxn modelId="{FEFC2AA4-48BA-4358-A44A-35159773059E}" type="presParOf" srcId="{656BB51F-7D71-44C3-B482-363E92BF563A}" destId="{BC2E0B1A-AFC7-493D-BDE5-AADC8D857D95}" srcOrd="6" destOrd="0" presId="urn:microsoft.com/office/officeart/2005/8/layout/default#1"/>
    <dgm:cxn modelId="{78DCBAA7-AB34-4C34-8068-B82DF4B7D32A}" type="presParOf" srcId="{656BB51F-7D71-44C3-B482-363E92BF563A}" destId="{4D1EDCE9-4207-49F9-B2AE-6373AC9BA0CD}" srcOrd="7" destOrd="0" presId="urn:microsoft.com/office/officeart/2005/8/layout/default#1"/>
    <dgm:cxn modelId="{5DC54397-08CB-441E-92D8-7305DB5154C2}" type="presParOf" srcId="{656BB51F-7D71-44C3-B482-363E92BF563A}" destId="{3FF8701E-0E4A-454E-9E52-98E42BFBDAF0}" srcOrd="8" destOrd="0" presId="urn:microsoft.com/office/officeart/2005/8/layout/default#1"/>
    <dgm:cxn modelId="{FC32A5BB-EFC3-4B2C-885E-BA8B911C40E8}" type="presParOf" srcId="{656BB51F-7D71-44C3-B482-363E92BF563A}" destId="{5669DA30-C2C5-4559-B446-0A0E1C69F7E0}" srcOrd="9" destOrd="0" presId="urn:microsoft.com/office/officeart/2005/8/layout/default#1"/>
    <dgm:cxn modelId="{86F57C4C-75D8-4F3B-ADEA-6148AFDA93D6}" type="presParOf" srcId="{656BB51F-7D71-44C3-B482-363E92BF563A}" destId="{5B457F48-6C0E-4671-9B57-D9BA193E12C4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3E0BD-EB8B-4307-BCDB-7C66532319CA}">
      <dsp:nvSpPr>
        <dsp:cNvPr id="0" name=""/>
        <dsp:cNvSpPr/>
      </dsp:nvSpPr>
      <dsp:spPr>
        <a:xfrm>
          <a:off x="96779" y="301157"/>
          <a:ext cx="2390964" cy="17975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Повышение устойчивости организма к различным заболеваниям</a:t>
          </a:r>
          <a:endParaRPr lang="ru-RU" sz="2000" kern="1200" dirty="0"/>
        </a:p>
      </dsp:txBody>
      <dsp:txXfrm>
        <a:off x="96779" y="301157"/>
        <a:ext cx="2390964" cy="1797527"/>
      </dsp:txXfrm>
    </dsp:sp>
    <dsp:sp modelId="{E47C3786-1728-4CC7-9C55-799BFB53A49C}">
      <dsp:nvSpPr>
        <dsp:cNvPr id="0" name=""/>
        <dsp:cNvSpPr/>
      </dsp:nvSpPr>
      <dsp:spPr>
        <a:xfrm>
          <a:off x="2691672" y="340048"/>
          <a:ext cx="1968240" cy="17991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Рост физической работо-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способности</a:t>
          </a:r>
          <a:endParaRPr lang="ru-RU" sz="2000" kern="1200" dirty="0"/>
        </a:p>
      </dsp:txBody>
      <dsp:txXfrm>
        <a:off x="2691672" y="340048"/>
        <a:ext cx="1968240" cy="1799179"/>
      </dsp:txXfrm>
    </dsp:sp>
    <dsp:sp modelId="{00F6F113-4372-499A-9640-EF5D6C5C40A2}">
      <dsp:nvSpPr>
        <dsp:cNvPr id="0" name=""/>
        <dsp:cNvSpPr/>
      </dsp:nvSpPr>
      <dsp:spPr>
        <a:xfrm>
          <a:off x="4863841" y="322306"/>
          <a:ext cx="2240179" cy="17552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Нормализация деятельности отдельных органов и функциональных систем</a:t>
          </a:r>
          <a:endParaRPr lang="ru-RU" sz="2000" kern="1200" dirty="0"/>
        </a:p>
      </dsp:txBody>
      <dsp:txXfrm>
        <a:off x="4863841" y="322306"/>
        <a:ext cx="2240179" cy="1755228"/>
      </dsp:txXfrm>
    </dsp:sp>
    <dsp:sp modelId="{BC2E0B1A-AFC7-493D-BDE5-AADC8D857D95}">
      <dsp:nvSpPr>
        <dsp:cNvPr id="0" name=""/>
        <dsp:cNvSpPr/>
      </dsp:nvSpPr>
      <dsp:spPr>
        <a:xfrm>
          <a:off x="2502" y="2343334"/>
          <a:ext cx="2240750" cy="17809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личностных качеств</a:t>
          </a:r>
          <a:endParaRPr lang="ru-RU" sz="2000" kern="1200" dirty="0"/>
        </a:p>
      </dsp:txBody>
      <dsp:txXfrm>
        <a:off x="2502" y="2343334"/>
        <a:ext cx="2240750" cy="1780935"/>
      </dsp:txXfrm>
    </dsp:sp>
    <dsp:sp modelId="{3FF8701E-0E4A-454E-9E52-98E42BFBDAF0}">
      <dsp:nvSpPr>
        <dsp:cNvPr id="0" name=""/>
        <dsp:cNvSpPr/>
      </dsp:nvSpPr>
      <dsp:spPr>
        <a:xfrm>
          <a:off x="2448262" y="2306688"/>
          <a:ext cx="2325136" cy="181717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Улучшение </a:t>
          </a:r>
          <a:r>
            <a:rPr lang="ru-RU" sz="2000" kern="1200" dirty="0" err="1" smtClean="0"/>
            <a:t>психо</a:t>
          </a:r>
          <a:r>
            <a:rPr lang="ru-RU" sz="2000" kern="1200" dirty="0" smtClean="0"/>
            <a:t> – эмоционального состояния</a:t>
          </a:r>
          <a:endParaRPr lang="ru-RU" sz="2000" kern="1200" dirty="0"/>
        </a:p>
      </dsp:txBody>
      <dsp:txXfrm>
        <a:off x="2448262" y="2306688"/>
        <a:ext cx="2325136" cy="1817177"/>
      </dsp:txXfrm>
    </dsp:sp>
    <dsp:sp modelId="{5B457F48-6C0E-4671-9B57-D9BA193E12C4}">
      <dsp:nvSpPr>
        <dsp:cNvPr id="0" name=""/>
        <dsp:cNvSpPr/>
      </dsp:nvSpPr>
      <dsp:spPr>
        <a:xfrm>
          <a:off x="4976247" y="2303439"/>
          <a:ext cx="2222050" cy="18607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Укрепление психического здоровья</a:t>
          </a:r>
          <a:endParaRPr lang="ru-RU" sz="2000" kern="1200" dirty="0"/>
        </a:p>
      </dsp:txBody>
      <dsp:txXfrm>
        <a:off x="4976247" y="2303439"/>
        <a:ext cx="2222050" cy="1860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82" y="39553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67744" y="620688"/>
            <a:ext cx="6480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Особенности организации двигательной активности детей дошкольного возраста, средства, методы руководства двигательной активности дошкольников.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933056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b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воспитатель Д.А.  Маракова</a:t>
            </a:r>
            <a:endParaRPr lang="ru-RU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5589240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Жизнь требует движения» </a:t>
            </a:r>
            <a:b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</a:t>
            </a:r>
            <a: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Аристотель</a:t>
            </a:r>
            <a: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3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0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99792" y="404664"/>
            <a:ext cx="6264696" cy="5976664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Игровой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близкий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ведущей деятельности детей дошкольного возраста, наиболее специфичный, а эмоционально-эффективный в работе с ними, учитывающий элементы наглядно-образного и наглядно-действенного мышления. Он дает возможность одновременного совершенствования разнообразных двигательных навыков, самостоятельности действий, быстрой ответной реакции на изменяющиеся условия, проявления творческой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инициативы.</a:t>
            </a:r>
          </a:p>
          <a:p>
            <a:pPr marL="0" indent="0">
              <a:spcAft>
                <a:spcPts val="750"/>
              </a:spcAft>
              <a:buNone/>
            </a:pPr>
            <a:endParaRPr lang="ru-RU" sz="1800" dirty="0" smtClean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2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3728" y="908720"/>
            <a:ext cx="6491064" cy="3960440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Соревновательный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обучения детей дошкольного возраста может применяться при условии педагогического руководства. Этот метод используется в целях совершенствования уже приобретенных двигательных навыков (но не состязания и борьбы за первенство).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339752" y="620688"/>
            <a:ext cx="6480720" cy="576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отдельный метод представляет собой определенную систему специфических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приемов.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свою очередь система выражается в совокупности таких именно приемов, которые объединяются общностью задачи и единым подходом к ее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решению.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обучения методы обучения выбираются в каждом конкретном случае с учетом индивидуальности ребенка, принимая во внимание степень его развития, физическое состояние, возраст и типологические особенности личности.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связи с этим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приемы обучения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комбинируются в различном сочетании, обеспечивающем, с одной стороны, всестороннее воздействие на все анализаторы при восприятии заданий детьми и, с другой - сознательность и самостоятельность выполнения детьми двигательных заданий.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3728" y="404664"/>
            <a:ext cx="6491064" cy="597666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Наглядные методические приемы.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обучении детей движениям используются различные приемы наглядности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Зрительная наглядность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заключается в правильной, четкой, красивой демонстрации воспитателем образца движения или его отдельных двигательных элементов; в имитации, подражании образам окружающей жизни; в использовании зрительных ориентиров при преодолении пространства; использовании наглядных пособий (кино, фотографий, картин и т.п.).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07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07704" y="1196752"/>
            <a:ext cx="70567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Тактильно-мышечная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используется путем включения физкультурных пособий в двигательную деятельность детей. Например, в целях выработки навыка бега с высоким подъемом колена применяются поставленные в ряд воротца-дуги. Поднимание ног во время бега через эти дуги способствует приобретению ребенком навыка высокого подъема колена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051720" y="548680"/>
            <a:ext cx="6912768" cy="597666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Слуховая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наглядность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собой звуковую регуляцию движений. Лучшей слуховой наглядностью является музыка (песня). Она вызывает у детей эмоциональный подъем, определяет характер движения и регулирует его темп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ритм.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 в согласовании с музыкой (в силу образования условно-рефлекторных временных связей) содействует развитию координации слухового и двигательного аппарата; выработке плавности, точности движений; воспитывает временную ориентировку - способность уложить свои движения ко времени в соответствии с различным метроритмическим строением музыкального произведения.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64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31643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67744" y="548680"/>
            <a:ext cx="6624736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Словесные приемы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используемые в обучении, направляют все виды деятельности детей, придают им смысл, делают их более понятными и помогают усвоить новые понятия, являются причиной активности мысли и умственного напряжения. Словесные методы, при обучении движениям выражаются в четком и кратком объяснении детям. При этом используется их жизненный опыт и личное мнение. Объяснение, которое сопровождает конкретный показ движений или уточняет некоторые из его элементов. В беседе с детьми, предвидя введение новых упражнений и игр на открытом воздухе или при обучении, когда требуется уточнение некоторых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6" y="32725"/>
            <a:ext cx="9139938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6840760" cy="6264696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вопросах к детям, которые задает воспитатель, до начала выполнения физических упражнений в целях выяснения степени осознанности последовательного выполнения действий пли проверки имеющихся представлении об образах сюжетной подвижной игры, уточнения правил, игровых действий и т.п.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словесные приемы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заключаются также и в четкой, эмоциональной и выразительной подаче различных команд и сигналов. Например, в процессе перестроения в нужную стойку воспитатель говорит: «Ноги прыжком па ширину плеч - ставь!» Или для окончания движения: «На месте - стой». «Раз, два, три - беги!» и т.д. Все это требует различной и интонации и динамики, вызывающей быстроту и точность ответной двигательной реакции детей.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этому следует отнести также отчетливое скандирование считалок и выразительное произнесение игровых зачинов, которыми так богато русское народное творчество.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3728" y="620688"/>
            <a:ext cx="6840760" cy="547260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правильно организованная двигательная активность должна считаться важнейшим показателем физического развития дошкольника. Для осуществления оптимальной двигательной активности детей необходимо правильно и грамотно организовать двигательный режим, цель которого состоит в том, чтобы удовлетворять естественную биологическую потребность детей в движении, добиваться повышения уровня здоровья детей, обеспечивать овладение двигательными умениями и навыками.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Знание особенностей двигательной активности детей и степени обусловленности ее воспитанием и обучением необходимо для правильного построения процесса физического воспитания детей.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05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995120" cy="149817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7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Движение как таковое может по своему действию заменить </a:t>
            </a:r>
            <a:r>
              <a:rPr lang="ru-RU" sz="27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любое лечебное </a:t>
            </a:r>
            <a:r>
              <a:rPr lang="ru-RU" sz="27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средство, но все лечебные средства мира не могут заменить действия движения»</a:t>
            </a:r>
            <a: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(Ж. Тиссо)</a:t>
            </a:r>
            <a:b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1268760"/>
            <a:ext cx="5874685" cy="48936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6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за внимание!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4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779096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двигательная активность?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активность – естественная потребность детей в движении, удовлетворение которой является важнейшим условием гармоничного развития ребенка, состояние его здоровья. Она должна соответствовать его опыту, интересам, желаниям и функциональным возможностям организма.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" y="25085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51720" y="188641"/>
            <a:ext cx="6548264" cy="100811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двигательной активности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8568"/>
              </p:ext>
            </p:extLst>
          </p:nvPr>
        </p:nvGraphicFramePr>
        <p:xfrm>
          <a:off x="1547664" y="1124744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44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3728" y="620688"/>
            <a:ext cx="6491064" cy="936104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двигательной активности ведет к 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76518" y="2530236"/>
            <a:ext cx="2390964" cy="179752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452352" y="1700808"/>
            <a:ext cx="3056532" cy="2087211"/>
            <a:chOff x="96779" y="301157"/>
            <a:chExt cx="2390964" cy="1797527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6779" y="301157"/>
              <a:ext cx="2390964" cy="179752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96779" y="301157"/>
              <a:ext cx="2390964" cy="17975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Росту заболеваемости организма</a:t>
              </a:r>
              <a:endParaRPr lang="ru-RU" sz="20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644854" y="1700808"/>
            <a:ext cx="2527546" cy="2087211"/>
            <a:chOff x="2691672" y="340048"/>
            <a:chExt cx="1968240" cy="179917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691672" y="340048"/>
              <a:ext cx="1968240" cy="1799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691672" y="340048"/>
              <a:ext cx="1968240" cy="1799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Снижению показателей физического развития </a:t>
              </a:r>
              <a:endParaRPr lang="ru-RU" sz="2000" kern="1200" dirty="0" smtClean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11184" y="3894887"/>
            <a:ext cx="2491981" cy="2136732"/>
            <a:chOff x="4863841" y="322306"/>
            <a:chExt cx="2240179" cy="175522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863841" y="322306"/>
              <a:ext cx="2240179" cy="175522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4863841" y="322306"/>
              <a:ext cx="2240179" cy="1755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Избыточному весу</a:t>
              </a:r>
              <a:endParaRPr lang="ru-RU" sz="20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774898" y="3933056"/>
            <a:ext cx="2661197" cy="2098563"/>
            <a:chOff x="2502" y="2343334"/>
            <a:chExt cx="2240750" cy="178093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502" y="2343334"/>
              <a:ext cx="2240750" cy="17809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2502" y="2343334"/>
              <a:ext cx="2240750" cy="1780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Гиподинамии</a:t>
              </a:r>
              <a:endParaRPr lang="ru-R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303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95736" y="260648"/>
            <a:ext cx="6491064" cy="568863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двигательной активности детей дошкольного возраста используют различные инструменты.  Знание особенностей физического развития детей и основ воспитания позволяет педагогам использовать в своей работе всевозможные средства для выбора наиболее эффективных технологий, а также разрабатывать индивидуальные комплексы. Для современной системы физического воспитания характерно использование интегрированных  средств и методов. Основным средством освоения навыков и умений являются физические упражнения, вспомогательным -  естественные силы природы и гигиенические факторы.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0" y="0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16824" cy="136815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Какими же методами и приемами пользуется педагог при организации двигательной активности детей?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1124744"/>
            <a:ext cx="7992888" cy="54006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750"/>
              </a:spcAft>
            </a:pP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Термин «метод» происходит от греческого слова «</a:t>
            </a:r>
            <a:r>
              <a:rPr lang="ru-RU" sz="7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methodos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», что означает путь, способ продвижения к истине, к ожидаемому результату. « В педагогической практике под методом, - считает П.И. </a:t>
            </a:r>
            <a:r>
              <a:rPr lang="ru-RU" sz="7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Пидкасистый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- по традиции принято понимать упорядоченный способ деятельности по достижению учебно-воспитательных целей».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Осуществляя руководство  двигательной активностью детей,  педагогами используются  следующие методы: 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словесный   метод  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 наглядный метод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практический  метод    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игровой метод (использование упражнений в игровой форме)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соревновательный метод (использование упражнений в соревновательной форме)  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Наиболее действенным методом считается  </a:t>
            </a:r>
            <a:r>
              <a:rPr lang="ru-RU" sz="7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игровой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метод, близкий к ведущей деятельности детей дошкольного возраста, он эффективнее всего в работе с детьми, в нём учитываются элементы наглядно-образного и наглядно-действенного мышления. Он дает возможность совершенствования разнообразных двигательных навыков, самостоятельности действий, быстрой реакции, проявление творческой инициативы.</a:t>
            </a:r>
          </a:p>
          <a:p>
            <a:pPr marL="2286000" lvl="5" indent="0">
              <a:buNone/>
            </a:pP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19202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0" y="0"/>
            <a:ext cx="9139938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16824" cy="20882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35696" y="620688"/>
            <a:ext cx="7128792" cy="6048672"/>
          </a:xfrm>
        </p:spPr>
        <p:txBody>
          <a:bodyPr>
            <a:normAutofit/>
          </a:bodyPr>
          <a:lstStyle/>
          <a:p>
            <a:pPr>
              <a:spcAft>
                <a:spcPts val="750"/>
              </a:spcAft>
            </a:pP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Наглядный метод </a:t>
            </a:r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яркость чувственного восприятия и двигательных ощущений, необходимых для возникновения у ребенка наиболее полного и конкретного представления о движении, активизирующий развитие его сенсорных способностей.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0" lvl="5" indent="0">
              <a:buNone/>
            </a:pP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7394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0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051720" y="1340768"/>
            <a:ext cx="6840760" cy="47525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3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Словесный метод</a:t>
            </a:r>
            <a:r>
              <a:rPr lang="ru-RU" sz="3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8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помогает </a:t>
            </a:r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осмысливанию детьми поставленной перед ними задачи и в связи с этим способствует сознательному выполнению двигательных упражнении, играющий большую роль в усвоении содержания и структуры упражнений, самостоятельном их применении в различных ситуациях.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54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23728" y="1166018"/>
            <a:ext cx="6491064" cy="45259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Практический метод, </a:t>
            </a:r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связанный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практической двигательной деятельностью детей, обеспечивает действенную проверку правильности восприятия движении на собственных мышечно-моторных ощущениях.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1024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Что такое двигательная активность?</vt:lpstr>
      <vt:lpstr>Значимость двигательной активности</vt:lpstr>
      <vt:lpstr>Презентация PowerPoint</vt:lpstr>
      <vt:lpstr>Презентация PowerPoint</vt:lpstr>
      <vt:lpstr> Какими же методами и приемами пользуется педагог при организации двигательной активности детей?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вопросах к детям, которые задает воспитатель, до начала выполнения физических упражнений в целях выяснения степени осознанности последовательного выполнения действий пли проверки имеющихся представлении об образах сюжетной подвижной игры, уточнения правил, игровых действий и т.п. Кроме того, словесные приемы заключаются также и в четкой, эмоциональной и выразительной подаче различных команд и сигналов. Например, в процессе перестроения в нужную стойку воспитатель говорит: «Ноги прыжком па ширину плеч - ставь!» Или для окончания движения: «На месте - стой». «Раз, два, три - беги!» и т.д. Все это требует различной и интонации и динамики, вызывающей быстроту и точность ответной двигательной реакции детей.  К этому следует отнести также отчетливое скандирование считалок и выразительное произнесение игровых зачинов, которыми так богато русское народное творчество. </vt:lpstr>
      <vt:lpstr>Презентация PowerPoint</vt:lpstr>
      <vt:lpstr>        «Движение как таковое может по своему действию заменить любое лечебное средство, но все лечебные средства мира не могут заменить действия движения» (Ж. Тиссо)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35</cp:revision>
  <dcterms:created xsi:type="dcterms:W3CDTF">2017-10-23T01:09:51Z</dcterms:created>
  <dcterms:modified xsi:type="dcterms:W3CDTF">2023-11-06T09:24:32Z</dcterms:modified>
</cp:coreProperties>
</file>