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61" r:id="rId4"/>
    <p:sldId id="320" r:id="rId5"/>
    <p:sldId id="321" r:id="rId6"/>
    <p:sldId id="322" r:id="rId7"/>
    <p:sldId id="301" r:id="rId8"/>
    <p:sldId id="259" r:id="rId9"/>
    <p:sldId id="260" r:id="rId10"/>
    <p:sldId id="263" r:id="rId11"/>
    <p:sldId id="323" r:id="rId12"/>
    <p:sldId id="324" r:id="rId13"/>
    <p:sldId id="280" r:id="rId14"/>
    <p:sldId id="318" r:id="rId15"/>
    <p:sldId id="278" r:id="rId16"/>
    <p:sldId id="349" r:id="rId17"/>
    <p:sldId id="265" r:id="rId18"/>
    <p:sldId id="339" r:id="rId19"/>
    <p:sldId id="333" r:id="rId20"/>
    <p:sldId id="302" r:id="rId21"/>
    <p:sldId id="306" r:id="rId22"/>
    <p:sldId id="308" r:id="rId23"/>
    <p:sldId id="346" r:id="rId24"/>
    <p:sldId id="347" r:id="rId25"/>
    <p:sldId id="348" r:id="rId26"/>
    <p:sldId id="311" r:id="rId27"/>
    <p:sldId id="332" r:id="rId28"/>
    <p:sldId id="343" r:id="rId29"/>
    <p:sldId id="331" r:id="rId30"/>
    <p:sldId id="305" r:id="rId31"/>
    <p:sldId id="264" r:id="rId32"/>
    <p:sldId id="271" r:id="rId33"/>
    <p:sldId id="294" r:id="rId34"/>
    <p:sldId id="267" r:id="rId35"/>
    <p:sldId id="295" r:id="rId36"/>
    <p:sldId id="350" r:id="rId37"/>
    <p:sldId id="276" r:id="rId38"/>
    <p:sldId id="351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A050B-3E79-4139-A987-FC664C2A5DF5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55689-2F7F-4614-BDA2-B0CF6292A8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8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>
            <a:extLst>
              <a:ext uri="{FF2B5EF4-FFF2-40B4-BE49-F238E27FC236}">
                <a16:creationId xmlns:a16="http://schemas.microsoft.com/office/drawing/2014/main" id="{6BD310ED-C179-4D05-B018-86D3B7E4A1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>
            <a:extLst>
              <a:ext uri="{FF2B5EF4-FFF2-40B4-BE49-F238E27FC236}">
                <a16:creationId xmlns:a16="http://schemas.microsoft.com/office/drawing/2014/main" id="{8BF7B085-5069-4E63-BFFC-2EAB48FA44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2532" name="Номер слайда 3">
            <a:extLst>
              <a:ext uri="{FF2B5EF4-FFF2-40B4-BE49-F238E27FC236}">
                <a16:creationId xmlns:a16="http://schemas.microsoft.com/office/drawing/2014/main" id="{191700E2-75A1-4AF5-B13B-0C9C5C15A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0DB21E-3DE5-4E30-8452-DD6AF3887B60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>
            <a:extLst>
              <a:ext uri="{FF2B5EF4-FFF2-40B4-BE49-F238E27FC236}">
                <a16:creationId xmlns:a16="http://schemas.microsoft.com/office/drawing/2014/main" id="{10AAA513-7ED1-48E3-BF9F-B1FF8F69DD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>
            <a:extLst>
              <a:ext uri="{FF2B5EF4-FFF2-40B4-BE49-F238E27FC236}">
                <a16:creationId xmlns:a16="http://schemas.microsoft.com/office/drawing/2014/main" id="{B8684722-6950-471D-8973-96A2660F0F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7652" name="Номер слайда 3">
            <a:extLst>
              <a:ext uri="{FF2B5EF4-FFF2-40B4-BE49-F238E27FC236}">
                <a16:creationId xmlns:a16="http://schemas.microsoft.com/office/drawing/2014/main" id="{9711076B-6DD7-4E48-8662-9863A71FD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5C3102-36AE-492E-B5C6-BB5A5707FDCC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>
            <a:extLst>
              <a:ext uri="{FF2B5EF4-FFF2-40B4-BE49-F238E27FC236}">
                <a16:creationId xmlns:a16="http://schemas.microsoft.com/office/drawing/2014/main" id="{08476FC9-0257-4FAB-9618-3A52CC625E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>
            <a:extLst>
              <a:ext uri="{FF2B5EF4-FFF2-40B4-BE49-F238E27FC236}">
                <a16:creationId xmlns:a16="http://schemas.microsoft.com/office/drawing/2014/main" id="{73D219B4-E291-4C27-8AAC-4C8EF17F19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4820" name="Номер слайда 3">
            <a:extLst>
              <a:ext uri="{FF2B5EF4-FFF2-40B4-BE49-F238E27FC236}">
                <a16:creationId xmlns:a16="http://schemas.microsoft.com/office/drawing/2014/main" id="{9BA9026A-104F-40A7-A269-12B0E6D0B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2C1221-AAD5-4BA4-BBB2-D1EAA8952A35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>
            <a:extLst>
              <a:ext uri="{FF2B5EF4-FFF2-40B4-BE49-F238E27FC236}">
                <a16:creationId xmlns:a16="http://schemas.microsoft.com/office/drawing/2014/main" id="{76F2250A-B6CF-45FA-B7FC-5CCD08B735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>
            <a:extLst>
              <a:ext uri="{FF2B5EF4-FFF2-40B4-BE49-F238E27FC236}">
                <a16:creationId xmlns:a16="http://schemas.microsoft.com/office/drawing/2014/main" id="{F5875FFC-F40D-449C-B4BA-47163DB7CD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6868" name="Номер слайда 3">
            <a:extLst>
              <a:ext uri="{FF2B5EF4-FFF2-40B4-BE49-F238E27FC236}">
                <a16:creationId xmlns:a16="http://schemas.microsoft.com/office/drawing/2014/main" id="{59337AAC-E315-4946-A5BD-BD7ACE9FEB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A412B5-AE56-4FC3-A6BC-C81CF27C0088}" type="slidenum">
              <a:rPr lang="ru-RU" altLang="ru-RU"/>
              <a:pPr/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>
            <a:extLst>
              <a:ext uri="{FF2B5EF4-FFF2-40B4-BE49-F238E27FC236}">
                <a16:creationId xmlns:a16="http://schemas.microsoft.com/office/drawing/2014/main" id="{382C749D-64DC-4572-85B6-61452FD116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>
            <a:extLst>
              <a:ext uri="{FF2B5EF4-FFF2-40B4-BE49-F238E27FC236}">
                <a16:creationId xmlns:a16="http://schemas.microsoft.com/office/drawing/2014/main" id="{DE2E3883-D1E0-4B47-B090-C230C00E2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8916" name="Номер слайда 3">
            <a:extLst>
              <a:ext uri="{FF2B5EF4-FFF2-40B4-BE49-F238E27FC236}">
                <a16:creationId xmlns:a16="http://schemas.microsoft.com/office/drawing/2014/main" id="{BFC5E57F-AD71-4309-B4BC-BA3E54A2B7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B8F0A8-A749-43A4-8B03-18C41E06F95C}" type="slidenum">
              <a:rPr lang="ru-RU" altLang="ru-RU"/>
              <a:pPr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>
            <a:extLst>
              <a:ext uri="{FF2B5EF4-FFF2-40B4-BE49-F238E27FC236}">
                <a16:creationId xmlns:a16="http://schemas.microsoft.com/office/drawing/2014/main" id="{2418F41C-4810-4691-8D9B-7B87104C70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AD73F732-446B-4A24-95E3-BBC32F9391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4036" name="Номер слайда 3">
            <a:extLst>
              <a:ext uri="{FF2B5EF4-FFF2-40B4-BE49-F238E27FC236}">
                <a16:creationId xmlns:a16="http://schemas.microsoft.com/office/drawing/2014/main" id="{74A417B8-7E0E-4EDE-AE36-D14F906DF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64008C-D50E-452B-AF04-23B83ACBCB36}" type="slidenum">
              <a:rPr lang="ru-RU" altLang="ru-RU"/>
              <a:pPr/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>
            <a:extLst>
              <a:ext uri="{FF2B5EF4-FFF2-40B4-BE49-F238E27FC236}">
                <a16:creationId xmlns:a16="http://schemas.microsoft.com/office/drawing/2014/main" id="{D50A53DC-2E1D-4790-B1A9-23E52EC54C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>
            <a:extLst>
              <a:ext uri="{FF2B5EF4-FFF2-40B4-BE49-F238E27FC236}">
                <a16:creationId xmlns:a16="http://schemas.microsoft.com/office/drawing/2014/main" id="{EF0E341D-723D-409F-926D-CCB58D43A8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Ведение блога на сайте детского сада</a:t>
            </a:r>
          </a:p>
        </p:txBody>
      </p:sp>
      <p:sp>
        <p:nvSpPr>
          <p:cNvPr id="51204" name="Номер слайда 3">
            <a:extLst>
              <a:ext uri="{FF2B5EF4-FFF2-40B4-BE49-F238E27FC236}">
                <a16:creationId xmlns:a16="http://schemas.microsoft.com/office/drawing/2014/main" id="{42452653-BDF1-41CD-9ED3-55F12EB77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DABB0A-BFC5-4123-91EB-D5FEC377B676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>
            <a:extLst>
              <a:ext uri="{FF2B5EF4-FFF2-40B4-BE49-F238E27FC236}">
                <a16:creationId xmlns:a16="http://schemas.microsoft.com/office/drawing/2014/main" id="{BDC6732C-5FA6-4BE7-A83F-4DB54C54A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>
            <a:extLst>
              <a:ext uri="{FF2B5EF4-FFF2-40B4-BE49-F238E27FC236}">
                <a16:creationId xmlns:a16="http://schemas.microsoft.com/office/drawing/2014/main" id="{EB61560F-EA6B-49EB-8842-6E576CC2A7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6324" name="Номер слайда 3">
            <a:extLst>
              <a:ext uri="{FF2B5EF4-FFF2-40B4-BE49-F238E27FC236}">
                <a16:creationId xmlns:a16="http://schemas.microsoft.com/office/drawing/2014/main" id="{3A3B329F-0013-4950-ADA2-F2BED8555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079991-8ADA-453B-8A68-1EC6489EFEFC}" type="slidenum">
              <a:rPr lang="ru-RU" altLang="ru-RU"/>
              <a:pPr/>
              <a:t>35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1A1E9-BD48-4B6E-91F1-F6B3E69E3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89AF605-D171-4997-BBC4-FE3044C75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CD1D94-D251-4121-BC8F-EF054F69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C2D1-10E9-4267-B1A9-6096A18A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1C57D5-2BEC-4584-8788-BC91570A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66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F985F-0B27-4F36-9BB8-50EBB833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FA8E3A-25B2-41B7-B3EA-FABC35445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F7289-0381-4231-AE48-7BA3F30E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7ACD01-9F67-4F58-9209-0B6DC99C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5F7B5C-0EC1-4FD3-96DC-1832CA89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93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D686EE-3B7B-4ACA-8119-68B46229D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A17B38-94F2-482B-8357-DC531F5E3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E6A190-810D-4899-91E1-F5B1A784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E411D9-5C2A-4B0D-861C-339E64F8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C9B2ED-FF07-4BCF-A7E5-C2308A8F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38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FCCA9-3554-4A61-B5CE-39B5805C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E6B76D-7800-4FBA-9290-66CF60364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7F6FE4-5303-42F1-9F8D-6FA43159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657E2-20F8-4D20-B80C-C3C059AD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6330A7-20EB-4EE1-904F-1BDF4F54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0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374B0-6E27-4EE6-BA5C-9A78A446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921782-A87F-4BD6-A6D2-723F53A9E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9B2788-FA62-4FF1-8DD5-AE2949B0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D0F50-BA43-4519-8977-490A4AAE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77B6F8-8D85-439A-91F7-E541485D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0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FF975-9542-4B1B-88C7-7277644A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9BCD36-6601-4F60-84F5-587CD65C0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922519-B59D-4ADE-B438-016F05610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6E4AAC-A382-48CE-A4ED-A44703542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A1DA46-097B-48FE-A90E-88230B715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CCC16F-8ACC-41B2-A295-0D0233CEE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40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363CE-C6E4-492D-890C-C0A3C5E1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526B44-8979-4638-9132-1E4434DBF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FE3F-941C-4736-9516-93571126B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424FED-006A-498B-A2D0-507A3A2AF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C78303-E111-4605-90D6-4F96C0E07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009E5B0-AB7B-47F8-AE89-7E59851D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D0B7C3-D28F-4580-AA68-ADCE55DB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D1FCED-0252-4F06-A60F-5EEB341F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947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A718-A0DD-4766-8AEA-2898981C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2E300A-2482-48C4-90CC-697E4B4E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5648AE-46B5-422D-B4E3-53C62EF1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FFEF7F-15FD-4DE5-A62A-A26BC5B1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49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757129-FACD-42C1-AD8A-5AB8405C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BB6334-F090-41AA-8572-FEE97484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56B989-3DE5-4D0C-A3CC-9A22E4C91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4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55321-9671-49CD-9FE9-C1D509901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EF2754-9DEB-42A2-B2EA-7944B01A8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718F68-0900-4671-8077-39EB47234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22D95D-5F1F-47CF-A171-E1131EA9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14364E-DDEE-4C8A-B628-17836F12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C88EDE-624A-4D66-ACA4-9D7A33AD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3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42AE-943F-43BA-BC9A-D8C1EE8F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AE3279-44CF-4F9E-86E8-70C50F062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2E8FE1-DC95-461C-B536-1788E6F6D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5A65E9-35A9-4AE6-806D-C8B46416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8B75ED-F203-4307-A033-49D4A09A6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A4016-CA69-4A2F-859D-8C5E7FEB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A14CA-920B-4B6F-B9DB-60047AF25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BE07E6-4581-42A5-AC52-524E94B6B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B5E13-06AE-4E99-8E98-4FBE6C91E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9845A-78FA-40CB-BF96-26F6FE165A66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03CCFD-1DC4-428D-83F3-73F7A07D3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0DFDC1-89D7-4162-8F15-C9C651D1F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548C4-9D3B-4847-A2A4-384E1E1DE0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9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festival.1september.ru/" TargetMode="External"/><Relationship Id="rId7" Type="http://schemas.openxmlformats.org/officeDocument/2006/relationships/hyperlink" Target="http://kids-hits.info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rfit.ru/" TargetMode="External"/><Relationship Id="rId5" Type="http://schemas.openxmlformats.org/officeDocument/2006/relationships/hyperlink" Target="http://fispassport.ru/" TargetMode="External"/><Relationship Id="rId4" Type="http://schemas.openxmlformats.org/officeDocument/2006/relationships/hyperlink" Target="http://nsportal.ru/" TargetMode="Externa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8C6EAD-0083-43CB-9B01-E584EEDB3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628" y="1310168"/>
            <a:ext cx="11472863" cy="365759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новых информационных технологий в процессе физического воспитания дошкольников»</a:t>
            </a:r>
            <a:r>
              <a:rPr lang="ru-RU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(семинар №1: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«Продолжать повышать эффективность физического воспитания в ДОУ через организацию оптимального двигательного режима» )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27AB5B-EA25-44BE-B76D-986B9F824EB6}"/>
              </a:ext>
            </a:extLst>
          </p:cNvPr>
          <p:cNvSpPr/>
          <p:nvPr/>
        </p:nvSpPr>
        <p:spPr>
          <a:xfrm>
            <a:off x="7483773" y="4823029"/>
            <a:ext cx="443659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Свинцова С.В.</a:t>
            </a:r>
          </a:p>
        </p:txBody>
      </p:sp>
    </p:spTree>
    <p:extLst>
      <p:ext uri="{BB962C8B-B14F-4D97-AF65-F5344CB8AC3E}">
        <p14:creationId xmlns:p14="http://schemas.microsoft.com/office/powerpoint/2010/main" val="248492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табл 1.png">
            <a:extLst>
              <a:ext uri="{FF2B5EF4-FFF2-40B4-BE49-F238E27FC236}">
                <a16:creationId xmlns:a16="http://schemas.microsoft.com/office/drawing/2014/main" id="{16C92AAA-9C47-4DC6-B7F0-530D67835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1"/>
          <a:stretch/>
        </p:blipFill>
        <p:spPr bwMode="auto">
          <a:xfrm>
            <a:off x="962526" y="657920"/>
            <a:ext cx="10050281" cy="531936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 descr="табл 1.png">
            <a:extLst>
              <a:ext uri="{FF2B5EF4-FFF2-40B4-BE49-F238E27FC236}">
                <a16:creationId xmlns:a16="http://schemas.microsoft.com/office/drawing/2014/main" id="{16C92AAA-9C47-4DC6-B7F0-530D67835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3"/>
          <a:stretch/>
        </p:blipFill>
        <p:spPr bwMode="auto">
          <a:xfrm>
            <a:off x="722375" y="280316"/>
            <a:ext cx="10341865" cy="629736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s04.infourok.ru/uploads/ex/0809/0006d250-bb129ca2/hello_html_m35361c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72" y="3913939"/>
            <a:ext cx="2196131" cy="282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hkolnie.ru/pars_docs/refs/20/19552/19552_html_3687cb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63" y="850699"/>
            <a:ext cx="5008346" cy="37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3.stockfresh.com/files/d/ddraw/m/59/4483346_stock-vector-baby-soccer-play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4" y="759957"/>
            <a:ext cx="2499865" cy="26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74 0.28218 C 0.39357 0.28982 0.41319 0.29653 0.43489 0.29838 C 0.45035 0.30185 0.4651 0.30486 0.48021 0.30972 C 0.48524 0.3132 0.48976 0.31551 0.49444 0.31991 C 0.49618 0.32153 0.49809 0.32315 0.5 0.32477 C 0.50104 0.3257 0.50295 0.32732 0.50295 0.32732 C 0.51059 0.34306 0.52326 0.35278 0.53489 0.3625 C 0.53906 0.36597 0.54149 0.3713 0.54531 0.37523 C 0.55903 0.38958 0.54288 0.36991 0.55295 0.38264 C 0.55677 0.39259 0.5658 0.40185 0.57083 0.41158 C 0.57187 0.41783 0.57326 0.41991 0.57656 0.42431 C 0.57778 0.42986 0.57986 0.43426 0.58212 0.43935 C 0.58368 0.44722 0.58767 0.45301 0.58976 0.46065 C 0.59514 0.48056 0.5901 0.46713 0.59444 0.47824 C 0.59566 0.48495 0.59774 0.48982 0.6 0.49583 C 0.60243 0.50278 0.60278 0.51134 0.60486 0.51852 C 0.60625 0.52801 0.60903 0.54745 0.61146 0.55625 C 0.61215 0.56435 0.61406 0.58033 0.61614 0.58773 C 0.61979 0.62477 0.6191 0.59144 0.61701 0.6757 C 0.61684 0.68403 0.61406 0.69468 0.61146 0.70232 C 0.60851 0.71088 0.60416 0.72176 0.59913 0.7287 C 0.59653 0.73218 0.59288 0.73287 0.58976 0.73495 C 0.56232 0.7537 0.53194 0.74699 0.50104 0.74745 C 0.46285 0.75671 0.40226 0.75046 0.36232 0.75116 C 0.35451 0.74977 0.34653 0.74653 0.33871 0.74884 C 0.33021 0.74583 0.32291 0.74699 0.31423 0.74884 C 0.31719 0.74745 0.32222 0.74213 0.31805 0.75 C 0.31684 0.74954 0.31562 0.74884 0.31423 0.74884 C 0.31285 0.74884 0.31163 0.75023 0.31041 0.75 C 0.30677 0.74931 0.30347 0.74699 0.3 0.7463 C 0.29548 0.74398 0.29132 0.7456 0.2868 0.74745 C 0.28055 0.74074 0.27604 0.73866 0.26805 0.7375 C 0.26649 0.73796 0.26389 0.73658 0.26337 0.73866 C 0.26302 0.74051 0.26597 0.74097 0.26701 0.74236 C 0.26788 0.74352 0.26805 0.74537 0.26892 0.7463 C 0.27656 0.75509 0.28646 0.75718 0.29531 0.7625 C 0.29184 0.7588 0.27708 0.73727 0.26805 0.73495 C 0.26337 0.73079 0.26059 0.725 0.2566 0.71991 C 0.25364 0.71134 0.24618 0.70278 0.23976 0.69838 C 0.2375 0.69259 0.23507 0.68866 0.23212 0.68333 C 0.23073 0.68079 0.2283 0.6757 0.2283 0.6757 C 0.22778 0.67153 0.2283 0.66667 0.22656 0.6632 C 0.2243 0.6588 0.22361 0.65579 0.22274 0.6507 C 0.2217 0.61458 0.21562 0.57014 0.22465 0.53611 C 0.22552 0.52778 0.22656 0.51991 0.22934 0.51227 C 0.22969 0.51065 0.22969 0.5088 0.23021 0.50718 C 0.2309 0.50533 0.23264 0.50417 0.23316 0.50232 C 0.23854 0.48495 0.23038 0.50162 0.23594 0.49097 C 0.23837 0.47963 0.24253 0.45995 0.24722 0.4507 C 0.2493 0.44074 0.25278 0.42986 0.25573 0.42037 C 0.25816 0.4125 0.25781 0.40347 0.26146 0.39653 C 0.26302 0.39005 0.26493 0.37894 0.26892 0.37523 C 0.27066 0.36875 0.26962 0.37269 0.2717 0.36389 C 0.27205 0.3625 0.27361 0.36296 0.27465 0.3625 C 0.27864 0.36065 0.28177 0.35857 0.28594 0.35764 C 0.29514 0.35139 0.30677 0.34908 0.31701 0.34745 C 0.32569 0.34167 0.33455 0.3375 0.34253 0.32986 C 0.3467 0.32593 0.3526 0.32847 0.35764 0.32732 C 0.36302 0.32384 0.36892 0.31991 0.37361 0.31482 C 0.37969 0.3081 0.38437 0.29977 0.39062 0.29352 C 0.39757 0.28634 0.4059 0.28033 0.41232 0.27199 C 0.41927 0.26296 0.40885 0.27315 0.41701 0.26574 C 0.42031 0.25926 0.42465 0.25417 0.4283 0.24815 C 0.42951 0.2463 0.42986 0.24375 0.43125 0.2419 C 0.43541 0.23634 0.44861 0.22917 0.45191 0.22685 C 0.46041 0.2213 0.46753 0.21736 0.47656 0.21412 C 0.48715 0.20347 0.49253 0.20347 0.50573 0.20162 C 0.51649 0.19769 0.50503 0.20139 0.52934 0.19908 C 0.53385 0.19861 0.53871 0.19607 0.5434 0.19537 C 0.55156 0.19167 0.56041 0.18843 0.56892 0.18658 C 0.57344 0.18403 0.57656 0.18033 0.58125 0.17894 C 0.5842 0.17616 0.58576 0.17292 0.58871 0.17014 C 0.59236 0.16296 0.58993 0.1669 0.59826 0.1588 C 0.59913 0.15787 0.60104 0.15625 0.60104 0.15625 C 0.60312 0.15208 0.60226 0.1537 0.60382 0.15116 L 0.60191 0.16134 " pathEditMode="relative" ptsTypes="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46 0.12986 C 0.11493 0.12847 0.11736 0.12616 0.12083 0.12477 C 0.12951 0.1162 0.13923 0.11088 0.15 0.10857 C 0.17291 0.10926 0.18281 0.10857 0.20104 0.11227 C 0.20833 0.1162 0.21632 0.11435 0.22361 0.11852 C 0.2309 0.12269 0.23663 0.12963 0.2434 0.13495 C 0.24844 0.13889 0.25347 0.14352 0.25851 0.14745 C 0.26128 0.14954 0.26701 0.1537 0.26701 0.1537 C 0.26996 0.16181 0.27413 0.17176 0.2783 0.17894 C 0.28333 0.18773 0.27951 0.17639 0.28403 0.18912 C 0.28663 0.1963 0.28906 0.20255 0.29253 0.20903 C 0.29375 0.21134 0.29444 0.21412 0.29531 0.21667 C 0.29566 0.21783 0.29583 0.21921 0.29635 0.22037 C 0.30121 0.23009 0.29739 0.21829 0.30104 0.22917 C 0.30555 0.24236 0.30937 0.25533 0.31423 0.26829 C 0.31545 0.27755 0.31614 0.28982 0.32083 0.29722 " pathEditMode="relative" ptsTypes="fffffffffffffff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A6AE79F-72C4-4D2A-9452-C4E22E3F4409}"/>
              </a:ext>
            </a:extLst>
          </p:cNvPr>
          <p:cNvCxnSpPr/>
          <p:nvPr/>
        </p:nvCxnSpPr>
        <p:spPr>
          <a:xfrm rot="16200000" flipH="1">
            <a:off x="6810376" y="3000376"/>
            <a:ext cx="2428875" cy="200025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 Box 5">
            <a:extLst>
              <a:ext uri="{FF2B5EF4-FFF2-40B4-BE49-F238E27FC236}">
                <a16:creationId xmlns:a16="http://schemas.microsoft.com/office/drawing/2014/main" id="{079363A1-AAF7-4662-AA90-C5357D85D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563" y="5286376"/>
            <a:ext cx="3168650" cy="708025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Просмотр хроники спортивных событий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3A84FC8D-890E-4E03-8A19-A19374D50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2071688"/>
            <a:ext cx="928688" cy="461962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8000"/>
                </a:solidFill>
              </a:rPr>
              <a:t>ООД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6B1ECDCD-66AC-4BCF-9524-4EC38F761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4143376"/>
            <a:ext cx="928688" cy="461963"/>
          </a:xfrm>
          <a:prstGeom prst="rect">
            <a:avLst/>
          </a:prstGeom>
          <a:solidFill>
            <a:srgbClr val="FFFFCC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ОРУ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A25BB4D4-0D21-4A43-9101-9451A293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5357813"/>
            <a:ext cx="928688" cy="461962"/>
          </a:xfrm>
          <a:prstGeom prst="rect">
            <a:avLst/>
          </a:prstGeom>
          <a:solidFill>
            <a:srgbClr val="FFFFCC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ОД</a:t>
            </a:r>
          </a:p>
        </p:txBody>
      </p:sp>
      <p:sp>
        <p:nvSpPr>
          <p:cNvPr id="20487" name="Text Box 5">
            <a:extLst>
              <a:ext uri="{FF2B5EF4-FFF2-40B4-BE49-F238E27FC236}">
                <a16:creationId xmlns:a16="http://schemas.microsoft.com/office/drawing/2014/main" id="{93F0E763-511E-4396-BD45-9C2B66E86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2000251"/>
            <a:ext cx="2178049" cy="646113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8000"/>
                </a:solidFill>
              </a:rPr>
              <a:t>Индивидуальная работа</a:t>
            </a:r>
          </a:p>
        </p:txBody>
      </p:sp>
      <p:sp>
        <p:nvSpPr>
          <p:cNvPr id="20488" name="Text Box 5">
            <a:extLst>
              <a:ext uri="{FF2B5EF4-FFF2-40B4-BE49-F238E27FC236}">
                <a16:creationId xmlns:a16="http://schemas.microsoft.com/office/drawing/2014/main" id="{D6BB7F77-A94E-48D2-968C-615F2790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89" y="2000251"/>
            <a:ext cx="2071687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8000"/>
                </a:solidFill>
              </a:rPr>
              <a:t>Совместная деятельность</a:t>
            </a:r>
            <a:endParaRPr lang="ru-RU" altLang="ru-RU" sz="2400" b="1">
              <a:solidFill>
                <a:srgbClr val="008000"/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79DAB7E-4EEC-49AC-80C8-2968BDC504BE}"/>
              </a:ext>
            </a:extLst>
          </p:cNvPr>
          <p:cNvCxnSpPr/>
          <p:nvPr/>
        </p:nvCxnSpPr>
        <p:spPr>
          <a:xfrm rot="10800000" flipV="1">
            <a:off x="3167063" y="1214439"/>
            <a:ext cx="1143000" cy="803275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B33447D-76B3-43DD-8157-F9758463BF97}"/>
              </a:ext>
            </a:extLst>
          </p:cNvPr>
          <p:cNvCxnSpPr/>
          <p:nvPr/>
        </p:nvCxnSpPr>
        <p:spPr>
          <a:xfrm rot="10800000" flipV="1">
            <a:off x="4667251" y="1214438"/>
            <a:ext cx="1000125" cy="785812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0841060-3A22-4183-B7E8-FA124280B487}"/>
              </a:ext>
            </a:extLst>
          </p:cNvPr>
          <p:cNvCxnSpPr/>
          <p:nvPr/>
        </p:nvCxnSpPr>
        <p:spPr>
          <a:xfrm rot="16200000" flipH="1">
            <a:off x="6203157" y="1321594"/>
            <a:ext cx="785812" cy="57150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1B59926-8E23-4B35-862F-1C3C70F30C49}"/>
              </a:ext>
            </a:extLst>
          </p:cNvPr>
          <p:cNvCxnSpPr>
            <a:stCxn id="20484" idx="2"/>
          </p:cNvCxnSpPr>
          <p:nvPr/>
        </p:nvCxnSpPr>
        <p:spPr>
          <a:xfrm rot="16200000" flipH="1">
            <a:off x="2236788" y="3141663"/>
            <a:ext cx="1609725" cy="39370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A1A1F6A2-EE58-446A-ADA5-EAE5D89238B3}"/>
              </a:ext>
            </a:extLst>
          </p:cNvPr>
          <p:cNvCxnSpPr/>
          <p:nvPr/>
        </p:nvCxnSpPr>
        <p:spPr>
          <a:xfrm rot="16200000" flipH="1">
            <a:off x="2507457" y="3159920"/>
            <a:ext cx="2786063" cy="1609725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Text Box 5">
            <a:extLst>
              <a:ext uri="{FF2B5EF4-FFF2-40B4-BE49-F238E27FC236}">
                <a16:creationId xmlns:a16="http://schemas.microsoft.com/office/drawing/2014/main" id="{71AE04DE-2D90-4186-A4EF-143A35813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0" y="2000251"/>
            <a:ext cx="2286000" cy="646331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8000"/>
                </a:solidFill>
              </a:rPr>
              <a:t>Самостоятельная деятельность</a:t>
            </a:r>
            <a:endParaRPr lang="ru-RU" altLang="ru-RU" sz="2400" b="1">
              <a:solidFill>
                <a:srgbClr val="008000"/>
              </a:solidFill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AF0F08A0-5D20-425A-89E1-E288EA8218E4}"/>
              </a:ext>
            </a:extLst>
          </p:cNvPr>
          <p:cNvCxnSpPr/>
          <p:nvPr/>
        </p:nvCxnSpPr>
        <p:spPr>
          <a:xfrm rot="16200000" flipH="1">
            <a:off x="6203157" y="1321594"/>
            <a:ext cx="785812" cy="57150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E1E490F4-24BE-4CD1-8867-8955EEBEE5FD}"/>
              </a:ext>
            </a:extLst>
          </p:cNvPr>
          <p:cNvCxnSpPr/>
          <p:nvPr/>
        </p:nvCxnSpPr>
        <p:spPr>
          <a:xfrm rot="16200000" flipH="1">
            <a:off x="8060532" y="1321594"/>
            <a:ext cx="785812" cy="57150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5">
            <a:extLst>
              <a:ext uri="{FF2B5EF4-FFF2-40B4-BE49-F238E27FC236}">
                <a16:creationId xmlns:a16="http://schemas.microsoft.com/office/drawing/2014/main" id="{F49E3611-8012-4953-9CAF-AA01A40C4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3643313"/>
            <a:ext cx="2382838" cy="400050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Запись видео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E80AB161-C087-4AA6-B1CD-205E0C11021D}"/>
              </a:ext>
            </a:extLst>
          </p:cNvPr>
          <p:cNvCxnSpPr>
            <a:cxnSpLocks/>
            <a:stCxn id="20487" idx="2"/>
          </p:cNvCxnSpPr>
          <p:nvPr/>
        </p:nvCxnSpPr>
        <p:spPr>
          <a:xfrm>
            <a:off x="4649788" y="2646364"/>
            <a:ext cx="565151" cy="973137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">
            <a:extLst>
              <a:ext uri="{FF2B5EF4-FFF2-40B4-BE49-F238E27FC236}">
                <a16:creationId xmlns:a16="http://schemas.microsoft.com/office/drawing/2014/main" id="{C184CCF8-E250-4403-A953-8C3EB2305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9" y="214313"/>
            <a:ext cx="5545137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>
                <a:solidFill>
                  <a:srgbClr val="FF3300"/>
                </a:solidFill>
                <a:cs typeface="Arial" charset="0"/>
              </a:rPr>
              <a:t>Использование ИКТ в работе с детьми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 descr="P1110070.JPG">
            <a:extLst>
              <a:ext uri="{FF2B5EF4-FFF2-40B4-BE49-F238E27FC236}">
                <a16:creationId xmlns:a16="http://schemas.microsoft.com/office/drawing/2014/main" id="{8AACE86C-67DF-4C46-A298-507DDD966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6" y="6350"/>
            <a:ext cx="9286875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4" descr="P1100983.JPG">
            <a:extLst>
              <a:ext uri="{FF2B5EF4-FFF2-40B4-BE49-F238E27FC236}">
                <a16:creationId xmlns:a16="http://schemas.microsoft.com/office/drawing/2014/main" id="{C80B763A-62DB-4E52-9ACA-22690B08F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40161" r="4819" b="10040"/>
          <a:stretch>
            <a:fillRect/>
          </a:stretch>
        </p:blipFill>
        <p:spPr bwMode="auto">
          <a:xfrm rot="943755">
            <a:off x="1530350" y="1665288"/>
            <a:ext cx="15763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3" descr="P1100982.JPG">
            <a:extLst>
              <a:ext uri="{FF2B5EF4-FFF2-40B4-BE49-F238E27FC236}">
                <a16:creationId xmlns:a16="http://schemas.microsoft.com/office/drawing/2014/main" id="{767D7414-8610-4BCB-9330-DE3CDD3B5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38667" r="20000" b="13333"/>
          <a:stretch>
            <a:fillRect/>
          </a:stretch>
        </p:blipFill>
        <p:spPr bwMode="auto">
          <a:xfrm rot="20834415">
            <a:off x="1608138" y="369888"/>
            <a:ext cx="15176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1">
            <a:extLst>
              <a:ext uri="{FF2B5EF4-FFF2-40B4-BE49-F238E27FC236}">
                <a16:creationId xmlns:a16="http://schemas.microsoft.com/office/drawing/2014/main" id="{C21D29FA-4C7D-46A2-A7DC-0ED83F5F2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5835650"/>
            <a:ext cx="800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  <a:highlight>
                  <a:srgbClr val="FFFF00"/>
                </a:highlight>
              </a:rPr>
              <a:t>Использование интерактивной доски вносит разнообразие в процесс физического воспитания, повышает интерес детей к занятиям.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 descr="P1110081.JPG">
            <a:extLst>
              <a:ext uri="{FF2B5EF4-FFF2-40B4-BE49-F238E27FC236}">
                <a16:creationId xmlns:a16="http://schemas.microsoft.com/office/drawing/2014/main" id="{6F761CAC-F9CB-4B92-A977-6C878A1D0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81" y="67377"/>
            <a:ext cx="9215438" cy="679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1">
            <a:extLst>
              <a:ext uri="{FF2B5EF4-FFF2-40B4-BE49-F238E27FC236}">
                <a16:creationId xmlns:a16="http://schemas.microsoft.com/office/drawing/2014/main" id="{227CDB2E-3DED-409B-835C-0ABAC0E02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020" y="6214010"/>
            <a:ext cx="800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  <a:highlight>
                  <a:srgbClr val="FFFF00"/>
                </a:highlight>
              </a:rPr>
              <a:t>Разучивание основных движений по </a:t>
            </a:r>
            <a:r>
              <a:rPr lang="ru-RU" altLang="ru-RU" sz="1800" b="1" dirty="0" err="1">
                <a:solidFill>
                  <a:srgbClr val="0000FF"/>
                </a:solidFill>
                <a:highlight>
                  <a:srgbClr val="FFFF00"/>
                </a:highlight>
              </a:rPr>
              <a:t>видеообразцу</a:t>
            </a:r>
            <a:r>
              <a:rPr lang="ru-RU" altLang="ru-RU" sz="1800" b="1" dirty="0">
                <a:solidFill>
                  <a:srgbClr val="0000FF"/>
                </a:solidFill>
                <a:highlight>
                  <a:srgbClr val="FFFF00"/>
                </a:highlight>
              </a:rPr>
              <a:t>.</a:t>
            </a:r>
          </a:p>
        </p:txBody>
      </p:sp>
      <p:pic>
        <p:nvPicPr>
          <p:cNvPr id="23556" name="Рисунок 5" descr="P1100988.JPG">
            <a:extLst>
              <a:ext uri="{FF2B5EF4-FFF2-40B4-BE49-F238E27FC236}">
                <a16:creationId xmlns:a16="http://schemas.microsoft.com/office/drawing/2014/main" id="{10494171-9CB6-4ED9-99C1-EAAF26057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6503" r="21950"/>
          <a:stretch>
            <a:fillRect/>
          </a:stretch>
        </p:blipFill>
        <p:spPr bwMode="auto">
          <a:xfrm>
            <a:off x="0" y="242542"/>
            <a:ext cx="165893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P1110080.JPG">
            <a:extLst>
              <a:ext uri="{FF2B5EF4-FFF2-40B4-BE49-F238E27FC236}">
                <a16:creationId xmlns:a16="http://schemas.microsoft.com/office/drawing/2014/main" id="{922B745C-61EE-4821-B250-D77A343F2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0"/>
            <a:ext cx="935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1">
            <a:extLst>
              <a:ext uri="{FF2B5EF4-FFF2-40B4-BE49-F238E27FC236}">
                <a16:creationId xmlns:a16="http://schemas.microsoft.com/office/drawing/2014/main" id="{57BE0BC5-8790-48AF-8B33-5482AE1EA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019" y="5903893"/>
            <a:ext cx="52559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Работа с подгруппами по физическим способностям. </a:t>
            </a:r>
          </a:p>
        </p:txBody>
      </p:sp>
      <p:pic>
        <p:nvPicPr>
          <p:cNvPr id="24580" name="Рисунок 3" descr="100_5471.jpg">
            <a:extLst>
              <a:ext uri="{FF2B5EF4-FFF2-40B4-BE49-F238E27FC236}">
                <a16:creationId xmlns:a16="http://schemas.microsoft.com/office/drawing/2014/main" id="{F2C4AAF9-0A4F-4D7A-8ABE-ACA561C4A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092">
            <a:off x="1652589" y="180975"/>
            <a:ext cx="216693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P1110093.JPG">
            <a:extLst>
              <a:ext uri="{FF2B5EF4-FFF2-40B4-BE49-F238E27FC236}">
                <a16:creationId xmlns:a16="http://schemas.microsoft.com/office/drawing/2014/main" id="{64B3EC86-BCB9-48B2-8FC7-C0E7137EB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1">
            <a:extLst>
              <a:ext uri="{FF2B5EF4-FFF2-40B4-BE49-F238E27FC236}">
                <a16:creationId xmlns:a16="http://schemas.microsoft.com/office/drawing/2014/main" id="{B5276C69-10F7-472D-A9CD-657AB8D4E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639" y="6167310"/>
            <a:ext cx="8694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Индивидуальная работа с детьми вне занятий.</a:t>
            </a:r>
          </a:p>
        </p:txBody>
      </p:sp>
      <p:pic>
        <p:nvPicPr>
          <p:cNvPr id="25604" name="Рисунок 2" descr="100_4978.jpg">
            <a:extLst>
              <a:ext uri="{FF2B5EF4-FFF2-40B4-BE49-F238E27FC236}">
                <a16:creationId xmlns:a16="http://schemas.microsoft.com/office/drawing/2014/main" id="{4EB97DBB-C2D1-4D19-8072-C4D782175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4516">
            <a:off x="1928813" y="711201"/>
            <a:ext cx="20955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 descr="P1110063.JPG">
            <a:extLst>
              <a:ext uri="{FF2B5EF4-FFF2-40B4-BE49-F238E27FC236}">
                <a16:creationId xmlns:a16="http://schemas.microsoft.com/office/drawing/2014/main" id="{91228DE9-6B43-4CE9-8039-BB263141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1"/>
            <a:ext cx="9191625" cy="685799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</p:pic>
      <p:pic>
        <p:nvPicPr>
          <p:cNvPr id="26627" name="Рисунок 2" descr="IMG_1186.JPG">
            <a:extLst>
              <a:ext uri="{FF2B5EF4-FFF2-40B4-BE49-F238E27FC236}">
                <a16:creationId xmlns:a16="http://schemas.microsoft.com/office/drawing/2014/main" id="{E4E10E42-9974-4096-847B-7952B0B43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136">
            <a:off x="8375651" y="388938"/>
            <a:ext cx="2092325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Прямоугольник 4">
            <a:extLst>
              <a:ext uri="{FF2B5EF4-FFF2-40B4-BE49-F238E27FC236}">
                <a16:creationId xmlns:a16="http://schemas.microsoft.com/office/drawing/2014/main" id="{2112712B-A2DC-4007-A8E2-8DB588A02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6000751"/>
            <a:ext cx="8286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Разучивание спортивно-танцевальных композиций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 descr="P1110083.JPG">
            <a:extLst>
              <a:ext uri="{FF2B5EF4-FFF2-40B4-BE49-F238E27FC236}">
                <a16:creationId xmlns:a16="http://schemas.microsoft.com/office/drawing/2014/main" id="{D1F26CC4-089E-4CC2-87DD-B976730AD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2" descr="100_4941.jpg">
            <a:extLst>
              <a:ext uri="{FF2B5EF4-FFF2-40B4-BE49-F238E27FC236}">
                <a16:creationId xmlns:a16="http://schemas.microsoft.com/office/drawing/2014/main" id="{9D20E7DD-A0E6-4C8D-A705-539403241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485">
            <a:off x="1998663" y="282575"/>
            <a:ext cx="202406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">
            <a:extLst>
              <a:ext uri="{FF2B5EF4-FFF2-40B4-BE49-F238E27FC236}">
                <a16:creationId xmlns:a16="http://schemas.microsoft.com/office/drawing/2014/main" id="{16743DC0-0E5D-44D1-B65F-F15AFA130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9" y="5876926"/>
            <a:ext cx="807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Отработка элементов для спортивных пирамид при подготовке к спортивному празднику</a:t>
            </a:r>
            <a:endParaRPr lang="ru-RU" altLang="ru-RU" sz="2800" b="1" dirty="0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 advClick="0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DE863-CCBD-48B5-A66E-3EB29754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258763"/>
            <a:ext cx="11237913" cy="15081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ли информационное обеспечение процесса физического воспитания детей в д/с?</a:t>
            </a:r>
          </a:p>
        </p:txBody>
      </p:sp>
      <p:sp>
        <p:nvSpPr>
          <p:cNvPr id="7171" name="Объект 2">
            <a:extLst>
              <a:ext uri="{FF2B5EF4-FFF2-40B4-BE49-F238E27FC236}">
                <a16:creationId xmlns:a16="http://schemas.microsoft.com/office/drawing/2014/main" id="{1A322BA8-8BBB-4184-B20F-1D5933450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408238"/>
            <a:ext cx="9783763" cy="38100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ru-RU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слышу, — я забываю. </a:t>
            </a:r>
            <a:br>
              <a:rPr lang="ru-RU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вижу, — я помню. </a:t>
            </a:r>
            <a:br>
              <a:rPr lang="ru-RU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делаю, — я понимаю. 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ru-RU" alt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alt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Конфуций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4">
            <a:extLst>
              <a:ext uri="{FF2B5EF4-FFF2-40B4-BE49-F238E27FC236}">
                <a16:creationId xmlns:a16="http://schemas.microsoft.com/office/drawing/2014/main" id="{14B46D3C-4085-4D47-A95F-BF7DD10EA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947" y="1214439"/>
            <a:ext cx="34490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2705A3"/>
                </a:solidFill>
                <a:highlight>
                  <a:srgbClr val="FFFF00"/>
                </a:highlight>
              </a:rPr>
              <a:t>Решение спортивных загадок типа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2705A3"/>
                </a:solidFill>
                <a:highlight>
                  <a:srgbClr val="FFFF00"/>
                </a:highlight>
              </a:rPr>
              <a:t>«Найди ошибку»</a:t>
            </a:r>
          </a:p>
        </p:txBody>
      </p:sp>
      <p:pic>
        <p:nvPicPr>
          <p:cNvPr id="29699" name="Рисунок 5" descr="P1110017.JPG">
            <a:extLst>
              <a:ext uri="{FF2B5EF4-FFF2-40B4-BE49-F238E27FC236}">
                <a16:creationId xmlns:a16="http://schemas.microsoft.com/office/drawing/2014/main" id="{C9220BFF-077C-4C60-B114-C7AC3271A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4" b="18799"/>
          <a:stretch>
            <a:fillRect/>
          </a:stretch>
        </p:blipFill>
        <p:spPr bwMode="auto">
          <a:xfrm>
            <a:off x="3820446" y="3475573"/>
            <a:ext cx="7088187" cy="33623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  <p:pic>
        <p:nvPicPr>
          <p:cNvPr id="29700" name="Picture 4" descr="H:\Ирина (23.12.15)\архив\2015-2016\РМО\Мои фото-отбираю\P1110016.JPG">
            <a:extLst>
              <a:ext uri="{FF2B5EF4-FFF2-40B4-BE49-F238E27FC236}">
                <a16:creationId xmlns:a16="http://schemas.microsoft.com/office/drawing/2014/main" id="{D955A412-8631-4CE9-90F8-02CECD4A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" b="26830"/>
          <a:stretch>
            <a:fillRect/>
          </a:stretch>
        </p:blipFill>
        <p:spPr bwMode="auto">
          <a:xfrm>
            <a:off x="388219" y="142875"/>
            <a:ext cx="61944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8" descr="P1110027.JPG">
            <a:extLst>
              <a:ext uri="{FF2B5EF4-FFF2-40B4-BE49-F238E27FC236}">
                <a16:creationId xmlns:a16="http://schemas.microsoft.com/office/drawing/2014/main" id="{E842FE79-7375-4437-91F4-224D1CF23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143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9" descr="P1110030.JPG">
            <a:extLst>
              <a:ext uri="{FF2B5EF4-FFF2-40B4-BE49-F238E27FC236}">
                <a16:creationId xmlns:a16="http://schemas.microsoft.com/office/drawing/2014/main" id="{86008015-D7B5-40AB-97A7-DC3B6015D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85813"/>
            <a:ext cx="3163888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>
            <a:extLst>
              <a:ext uri="{FF2B5EF4-FFF2-40B4-BE49-F238E27FC236}">
                <a16:creationId xmlns:a16="http://schemas.microsoft.com/office/drawing/2014/main" id="{300CC197-3834-49C9-B8DE-E0B71ED3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1143001"/>
            <a:ext cx="18002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>
            <a:extLst>
              <a:ext uri="{FF2B5EF4-FFF2-40B4-BE49-F238E27FC236}">
                <a16:creationId xmlns:a16="http://schemas.microsoft.com/office/drawing/2014/main" id="{72A9AF31-B279-4E45-90AA-1AF7CBE5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928814"/>
            <a:ext cx="227806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4">
            <a:extLst>
              <a:ext uri="{FF2B5EF4-FFF2-40B4-BE49-F238E27FC236}">
                <a16:creationId xmlns:a16="http://schemas.microsoft.com/office/drawing/2014/main" id="{ECC95BAC-BE64-4F1A-8862-4FDF5C546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6" y="2286001"/>
            <a:ext cx="2143125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>
            <a:extLst>
              <a:ext uri="{FF2B5EF4-FFF2-40B4-BE49-F238E27FC236}">
                <a16:creationId xmlns:a16="http://schemas.microsoft.com/office/drawing/2014/main" id="{8729D498-D1D6-48C5-BBDB-8F5D25290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2857500"/>
            <a:ext cx="221456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1">
            <a:extLst>
              <a:ext uri="{FF2B5EF4-FFF2-40B4-BE49-F238E27FC236}">
                <a16:creationId xmlns:a16="http://schemas.microsoft.com/office/drawing/2014/main" id="{4A5D35D7-1C2B-4A22-9DD2-EBC110363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266174"/>
            <a:ext cx="58666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FF"/>
                </a:solidFill>
                <a:highlight>
                  <a:srgbClr val="FFFF00"/>
                </a:highlight>
              </a:rPr>
              <a:t>Показ видео в замедленном темпе для более тщательного разучивания элементов и отработки техники выполнения ОД, например – прыжки в высоту, в длину с разбега (фазы: разбега, отталкивания, полета и приземления)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 descr="P1110068.JPG">
            <a:extLst>
              <a:ext uri="{FF2B5EF4-FFF2-40B4-BE49-F238E27FC236}">
                <a16:creationId xmlns:a16="http://schemas.microsoft.com/office/drawing/2014/main" id="{926B3CA7-9492-48F7-9715-9CF58518B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4" descr="1.jpg">
            <a:extLst>
              <a:ext uri="{FF2B5EF4-FFF2-40B4-BE49-F238E27FC236}">
                <a16:creationId xmlns:a16="http://schemas.microsoft.com/office/drawing/2014/main" id="{4ACA6F6D-9317-4BC1-91E2-94028B609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3" t="32442" r="47195" b="35732"/>
          <a:stretch>
            <a:fillRect/>
          </a:stretch>
        </p:blipFill>
        <p:spPr bwMode="auto">
          <a:xfrm>
            <a:off x="1524000" y="0"/>
            <a:ext cx="216535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Прямоугольник 4">
            <a:extLst>
              <a:ext uri="{FF2B5EF4-FFF2-40B4-BE49-F238E27FC236}">
                <a16:creationId xmlns:a16="http://schemas.microsoft.com/office/drawing/2014/main" id="{EA107375-A2F7-42F7-99C3-9A921BB02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6000751"/>
            <a:ext cx="8286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Рассматривание более точных деталей выполнения движений.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" descr="P1110085.JPG">
            <a:extLst>
              <a:ext uri="{FF2B5EF4-FFF2-40B4-BE49-F238E27FC236}">
                <a16:creationId xmlns:a16="http://schemas.microsoft.com/office/drawing/2014/main" id="{741CDDA6-F9F8-4306-AD59-8D147888C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1">
            <a:extLst>
              <a:ext uri="{FF2B5EF4-FFF2-40B4-BE49-F238E27FC236}">
                <a16:creationId xmlns:a16="http://schemas.microsoft.com/office/drawing/2014/main" id="{6F90A0B8-A78B-425A-B5BF-E900DA184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4" y="5549900"/>
            <a:ext cx="80724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Просмотр хроники событий,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000" b="1" dirty="0">
                <a:solidFill>
                  <a:srgbClr val="0000FF"/>
                </a:solidFill>
                <a:highlight>
                  <a:srgbClr val="FFFF00"/>
                </a:highlight>
              </a:rPr>
              <a:t>когда не все дети имели возможность поучаствовать  в спортивных соревнованиях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4" descr="P1110100.JPG">
            <a:extLst>
              <a:ext uri="{FF2B5EF4-FFF2-40B4-BE49-F238E27FC236}">
                <a16:creationId xmlns:a16="http://schemas.microsoft.com/office/drawing/2014/main" id="{53EF0F77-DA90-4BA7-9A16-A8C750E9D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28" y="0"/>
            <a:ext cx="9118074" cy="683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Прямоугольник 4">
            <a:extLst>
              <a:ext uri="{FF2B5EF4-FFF2-40B4-BE49-F238E27FC236}">
                <a16:creationId xmlns:a16="http://schemas.microsoft.com/office/drawing/2014/main" id="{78F31005-44CA-443C-A614-D9AB7F638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528" y="5947544"/>
            <a:ext cx="9324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0000FF"/>
                </a:solidFill>
                <a:highlight>
                  <a:srgbClr val="FFFF00"/>
                </a:highlight>
              </a:rPr>
              <a:t>Просмотр ранее проведённых мероприятий 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4" descr="P1110074.JPG">
            <a:extLst>
              <a:ext uri="{FF2B5EF4-FFF2-40B4-BE49-F238E27FC236}">
                <a16:creationId xmlns:a16="http://schemas.microsoft.com/office/drawing/2014/main" id="{90263581-36F9-44AC-92EB-2F4A77865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036" y="26277"/>
            <a:ext cx="9108964" cy="683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">
            <a:extLst>
              <a:ext uri="{FF2B5EF4-FFF2-40B4-BE49-F238E27FC236}">
                <a16:creationId xmlns:a16="http://schemas.microsoft.com/office/drawing/2014/main" id="{3AD94ED0-E5E3-4A95-BACC-FF3CDFAAC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27003"/>
            <a:ext cx="9429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Просмотр фото и видео материалов на тему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</a:rPr>
              <a:t>«Какими мы были»</a:t>
            </a:r>
          </a:p>
        </p:txBody>
      </p:sp>
      <p:pic>
        <p:nvPicPr>
          <p:cNvPr id="39940" name="Рисунок 5" descr="P1080144.JPG">
            <a:extLst>
              <a:ext uri="{FF2B5EF4-FFF2-40B4-BE49-F238E27FC236}">
                <a16:creationId xmlns:a16="http://schemas.microsoft.com/office/drawing/2014/main" id="{B5784978-6ED2-496A-805B-1E39E1C61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5"/>
            <a:ext cx="2400452" cy="180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4" descr="зарядка1.jpg">
            <a:extLst>
              <a:ext uri="{FF2B5EF4-FFF2-40B4-BE49-F238E27FC236}">
                <a16:creationId xmlns:a16="http://schemas.microsoft.com/office/drawing/2014/main" id="{A76687CF-E821-4E54-A334-0F45C3365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7" y="142057"/>
            <a:ext cx="5418138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Содержимое 3" descr="зарядка2.jpg">
            <a:extLst>
              <a:ext uri="{FF2B5EF4-FFF2-40B4-BE49-F238E27FC236}">
                <a16:creationId xmlns:a16="http://schemas.microsoft.com/office/drawing/2014/main" id="{260EC69E-5AF3-4E3C-B378-A9DCFC26D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772376"/>
            <a:ext cx="5576887" cy="3879850"/>
          </a:xfrm>
        </p:spPr>
      </p:pic>
      <p:sp>
        <p:nvSpPr>
          <p:cNvPr id="41988" name="Прямоугольник 7">
            <a:extLst>
              <a:ext uri="{FF2B5EF4-FFF2-40B4-BE49-F238E27FC236}">
                <a16:creationId xmlns:a16="http://schemas.microsoft.com/office/drawing/2014/main" id="{DB514397-81D6-4AAE-BACA-E4E59D90D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035" y="428625"/>
            <a:ext cx="6167839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Мультзарядки</a:t>
            </a:r>
            <a:endParaRPr lang="ru-RU" altLang="ru-RU" sz="2400" b="1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(видео из интернета)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в группе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3" descr="P1110112.JPG">
            <a:extLst>
              <a:ext uri="{FF2B5EF4-FFF2-40B4-BE49-F238E27FC236}">
                <a16:creationId xmlns:a16="http://schemas.microsoft.com/office/drawing/2014/main" id="{E21682EF-C252-4BF5-A40F-7646BB097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1">
            <a:extLst>
              <a:ext uri="{FF2B5EF4-FFF2-40B4-BE49-F238E27FC236}">
                <a16:creationId xmlns:a16="http://schemas.microsoft.com/office/drawing/2014/main" id="{CEE71658-D9DA-4EA2-94DB-09C30D959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461" y="6113496"/>
            <a:ext cx="8072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36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зарядки в группах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3" descr="P1110115.JPG">
            <a:extLst>
              <a:ext uri="{FF2B5EF4-FFF2-40B4-BE49-F238E27FC236}">
                <a16:creationId xmlns:a16="http://schemas.microsoft.com/office/drawing/2014/main" id="{1DFC3908-D7AF-4ACF-B120-4F216E15E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1">
            <a:extLst>
              <a:ext uri="{FF2B5EF4-FFF2-40B4-BE49-F238E27FC236}">
                <a16:creationId xmlns:a16="http://schemas.microsoft.com/office/drawing/2014/main" id="{6DBBF078-5B2C-474B-A6CD-E9DD7B67E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600075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зарядки в группе, когда нет возможности выхода в зал, например, во время карантина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 descr="P1110102.JPG">
            <a:extLst>
              <a:ext uri="{FF2B5EF4-FFF2-40B4-BE49-F238E27FC236}">
                <a16:creationId xmlns:a16="http://schemas.microsoft.com/office/drawing/2014/main" id="{DD4EDFC5-CC16-4B0D-9D52-F0A7783C0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1">
            <a:extLst>
              <a:ext uri="{FF2B5EF4-FFF2-40B4-BE49-F238E27FC236}">
                <a16:creationId xmlns:a16="http://schemas.microsoft.com/office/drawing/2014/main" id="{3EFBF6F1-1259-4C9A-ABCC-3136EE47F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749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разучиваемого материала в группах перед экраном телевизора, интерактивной доски, например, повторение спортивно-музыкальных композиций при подготовке к празднику.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>
            <a:extLst>
              <a:ext uri="{FF2B5EF4-FFF2-40B4-BE49-F238E27FC236}">
                <a16:creationId xmlns:a16="http://schemas.microsoft.com/office/drawing/2014/main" id="{0038C0E3-0D8A-4CB0-AF89-2F99CDE01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1" y="751825"/>
            <a:ext cx="11309683" cy="512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algn="just" eaLnBrk="1" hangingPunct="1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Информатизация общества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реальность наших дней.  Сегодня информационно-коммуникационные технологии занимают все более прочные позиции во всех сферах жизни общества.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бурное развитие и внедрение в образовательный процесс ДОУ, наложили определенный отпечаток на деятельность современного педагога.</a:t>
            </a:r>
          </a:p>
          <a:p>
            <a:pPr algn="just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lnSpc>
                <a:spcPct val="125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физкультурно-оздоровительной деятельности все чаще в ДОУ стали использоваться современные компьютерные и информационно-коммуникативные технологии, в том числе предоставляемыми глобальной сетью  Интернет.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3" descr="P1110116.JPG">
            <a:extLst>
              <a:ext uri="{FF2B5EF4-FFF2-40B4-BE49-F238E27FC236}">
                <a16:creationId xmlns:a16="http://schemas.microsoft.com/office/drawing/2014/main" id="{032EF4F5-E30B-47B8-88E9-DB4429121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Содержимое 2">
            <a:extLst>
              <a:ext uri="{FF2B5EF4-FFF2-40B4-BE49-F238E27FC236}">
                <a16:creationId xmlns:a16="http://schemas.microsoft.com/office/drawing/2014/main" id="{64F91FD1-2BDC-4B97-B8AE-71F7D00B3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0796" y="214313"/>
            <a:ext cx="6858000" cy="4286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20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 группах хроники спортивных событий </a:t>
            </a:r>
          </a:p>
        </p:txBody>
      </p:sp>
      <p:pic>
        <p:nvPicPr>
          <p:cNvPr id="47108" name="Рисунок 3" descr="IMG_3646.JPG">
            <a:extLst>
              <a:ext uri="{FF2B5EF4-FFF2-40B4-BE49-F238E27FC236}">
                <a16:creationId xmlns:a16="http://schemas.microsoft.com/office/drawing/2014/main" id="{8143078A-D1EF-4FE4-9AA4-69A766D48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1" y="214313"/>
            <a:ext cx="2106613" cy="14033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  <p:transition spd="slow" advClick="0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0F51C-DDC3-4AC5-B2A4-1A674EC2D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сотрудничестве с родителями</a:t>
            </a:r>
            <a:endParaRPr lang="ru-RU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Объект 2">
            <a:extLst>
              <a:ext uri="{FF2B5EF4-FFF2-40B4-BE49-F238E27FC236}">
                <a16:creationId xmlns:a16="http://schemas.microsoft.com/office/drawing/2014/main" id="{400F2AAF-419E-42A7-81F3-03F70E1B6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395538"/>
            <a:ext cx="9783763" cy="3822700"/>
          </a:xfrm>
          <a:noFill/>
        </p:spPr>
        <p:txBody>
          <a:bodyPr>
            <a:normAutofit/>
          </a:bodyPr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ДОУ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стать для родителей источником информации образовательного, методического или воспитательного характера (информация о режиме дня, формах физкультурно-оздоровительной работы учреждения, презентации прошедших физкультурно-оздоровительных мероприятий, профессиональные консультации, содержащие различную информацию по вопросам обучения и развития детей).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2162E623-68B5-4789-82B4-8139D61FA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0"/>
            <a:ext cx="5545138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>
                <a:solidFill>
                  <a:srgbClr val="0000FF"/>
                </a:solidFill>
                <a:highlight>
                  <a:srgbClr val="FFFF00"/>
                </a:highlight>
                <a:cs typeface="Arial" charset="0"/>
              </a:rPr>
              <a:t>Использование ИКТ в работе с родителями</a:t>
            </a:r>
          </a:p>
        </p:txBody>
      </p:sp>
      <p:sp>
        <p:nvSpPr>
          <p:cNvPr id="49155" name="Text Box 5">
            <a:extLst>
              <a:ext uri="{FF2B5EF4-FFF2-40B4-BE49-F238E27FC236}">
                <a16:creationId xmlns:a16="http://schemas.microsoft.com/office/drawing/2014/main" id="{B7925F9B-D67F-4197-834E-D091353AD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773239"/>
            <a:ext cx="3600450" cy="1938337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8000"/>
                </a:solidFill>
              </a:rPr>
              <a:t>Консультации, видео и фото-отчёты для родителей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8000"/>
                </a:solidFill>
              </a:rPr>
              <a:t>(в блоге на сайте ДОУ)</a:t>
            </a:r>
          </a:p>
        </p:txBody>
      </p:sp>
      <p:sp>
        <p:nvSpPr>
          <p:cNvPr id="49156" name="Text Box 5">
            <a:extLst>
              <a:ext uri="{FF2B5EF4-FFF2-40B4-BE49-F238E27FC236}">
                <a16:creationId xmlns:a16="http://schemas.microsoft.com/office/drawing/2014/main" id="{0AF4C925-30A9-41A5-8D1C-DE611E87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214814"/>
            <a:ext cx="4286250" cy="1570037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8000"/>
                </a:solidFill>
              </a:rPr>
              <a:t> </a:t>
            </a:r>
            <a:r>
              <a:rPr lang="ru-RU" altLang="ru-RU" sz="2400" b="1">
                <a:solidFill>
                  <a:srgbClr val="008000"/>
                </a:solidFill>
              </a:rPr>
              <a:t>Информационные презентации работы ДОУ по физкультурно-оздоровительной  работе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42D65CC-9C14-4A44-BC8F-5DE14329FB45}"/>
              </a:ext>
            </a:extLst>
          </p:cNvPr>
          <p:cNvCxnSpPr/>
          <p:nvPr/>
        </p:nvCxnSpPr>
        <p:spPr>
          <a:xfrm flipH="1">
            <a:off x="3724275" y="1200150"/>
            <a:ext cx="1079500" cy="573088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BD13E69-CA21-4B25-849A-EEC381F5ADF7}"/>
              </a:ext>
            </a:extLst>
          </p:cNvPr>
          <p:cNvCxnSpPr/>
          <p:nvPr/>
        </p:nvCxnSpPr>
        <p:spPr>
          <a:xfrm rot="5400000">
            <a:off x="4560094" y="2321719"/>
            <a:ext cx="2928938" cy="85725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8459EC5-9073-4505-B662-0A4EAB54EECF}"/>
              </a:ext>
            </a:extLst>
          </p:cNvPr>
          <p:cNvCxnSpPr/>
          <p:nvPr/>
        </p:nvCxnSpPr>
        <p:spPr>
          <a:xfrm rot="16200000" flipH="1">
            <a:off x="5203032" y="2536032"/>
            <a:ext cx="3143250" cy="642937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0" name="Text Box 5">
            <a:extLst>
              <a:ext uri="{FF2B5EF4-FFF2-40B4-BE49-F238E27FC236}">
                <a16:creationId xmlns:a16="http://schemas.microsoft.com/office/drawing/2014/main" id="{C11E4E20-3C97-4421-9CBE-D2586074B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0438" y="2071689"/>
            <a:ext cx="3143250" cy="1938337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8000"/>
                </a:solidFill>
              </a:rPr>
              <a:t> </a:t>
            </a:r>
            <a:r>
              <a:rPr lang="ru-RU" altLang="ru-RU" sz="2400" b="1">
                <a:solidFill>
                  <a:srgbClr val="008000"/>
                </a:solidFill>
              </a:rPr>
              <a:t>Музыкальное  оформление совместных праздников и досугов</a:t>
            </a:r>
          </a:p>
        </p:txBody>
      </p:sp>
      <p:sp>
        <p:nvSpPr>
          <p:cNvPr id="49161" name="Text Box 5">
            <a:extLst>
              <a:ext uri="{FF2B5EF4-FFF2-40B4-BE49-F238E27FC236}">
                <a16:creationId xmlns:a16="http://schemas.microsoft.com/office/drawing/2014/main" id="{BDF7B04E-D8CE-4BF0-9065-210193F88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4429125"/>
            <a:ext cx="3744912" cy="1938338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8000"/>
                </a:solidFill>
              </a:rPr>
              <a:t> </a:t>
            </a:r>
            <a:r>
              <a:rPr lang="ru-RU" altLang="ru-RU" sz="2400" b="1">
                <a:solidFill>
                  <a:srgbClr val="008000"/>
                </a:solidFill>
              </a:rPr>
              <a:t>Предоставление родителям видео занятий на съёмные носители и через электронную почту 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A930446-1E09-4ABD-9485-65372CDC77E3}"/>
              </a:ext>
            </a:extLst>
          </p:cNvPr>
          <p:cNvCxnSpPr/>
          <p:nvPr/>
        </p:nvCxnSpPr>
        <p:spPr>
          <a:xfrm>
            <a:off x="8112126" y="1196975"/>
            <a:ext cx="504825" cy="86360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id="{63C72E86-4F38-4C8A-982A-8C0FFEDD5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408" y="123625"/>
            <a:ext cx="101161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 В БЛОГЕ НА САЙТЕ ДОУ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F6DA3-66B8-4C6E-81C7-D73702B75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717" y="735632"/>
            <a:ext cx="8344565" cy="5814360"/>
          </a:xfrm>
          <a:prstGeom prst="rect">
            <a:avLst/>
          </a:prstGeom>
        </p:spPr>
      </p:pic>
    </p:spTree>
  </p:cSld>
  <p:clrMapOvr>
    <a:masterClrMapping/>
  </p:clrMapOvr>
  <p:transition spd="slow" advClick="0">
    <p:circl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>
            <a:extLst>
              <a:ext uri="{FF2B5EF4-FFF2-40B4-BE49-F238E27FC236}">
                <a16:creationId xmlns:a16="http://schemas.microsoft.com/office/drawing/2014/main" id="{2645C290-FA54-4327-A3F2-7802B9788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88" y="0"/>
            <a:ext cx="9162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Хронология спортивных событий в блоге на сайте ДОУ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E58DF-E860-4320-A2D7-592A60E87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74" y="461665"/>
            <a:ext cx="3351947" cy="35063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9E1AC7-9ACB-4BCE-9B23-60E30CBBB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08" y="524163"/>
            <a:ext cx="3308066" cy="33813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9B484D-08FA-460C-874D-EAC4BF026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951" y="461665"/>
            <a:ext cx="3438525" cy="33813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E44CB8-9BE7-467D-AF7E-C7E799F58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554" y="3905538"/>
            <a:ext cx="2975385" cy="300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6BFCAD-0A76-4F5A-8309-FB086DAEA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520" y="3793958"/>
            <a:ext cx="2844959" cy="31223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0FB481-E0FE-432F-B64D-F8E96123B3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8460" y="3905538"/>
            <a:ext cx="2958851" cy="2899162"/>
          </a:xfrm>
          <a:prstGeom prst="rect">
            <a:avLst/>
          </a:prstGeom>
        </p:spPr>
      </p:pic>
    </p:spTree>
  </p:cSld>
  <p:clrMapOvr>
    <a:masterClrMapping/>
  </p:clrMapOvr>
  <p:transition spd="slow" advClick="0">
    <p:circl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>
            <a:extLst>
              <a:ext uri="{FF2B5EF4-FFF2-40B4-BE49-F238E27FC236}">
                <a16:creationId xmlns:a16="http://schemas.microsoft.com/office/drawing/2014/main" id="{E41BEB80-362E-487C-8212-1E904EB4C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1" y="357188"/>
            <a:ext cx="7358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с УЧАСТИЕМ РОДИТЕЛЕЙ</a:t>
            </a:r>
          </a:p>
        </p:txBody>
      </p:sp>
      <p:sp>
        <p:nvSpPr>
          <p:cNvPr id="55301" name="Прямоугольник 1">
            <a:extLst>
              <a:ext uri="{FF2B5EF4-FFF2-40B4-BE49-F238E27FC236}">
                <a16:creationId xmlns:a16="http://schemas.microsoft.com/office/drawing/2014/main" id="{4A5AB26A-BC6D-4FF7-BA7E-2F266EB1F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60" y="5841416"/>
            <a:ext cx="53355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 помогают с подбором музыкального материала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A1988B-81B9-4277-A8C8-A94344993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8" y="1111757"/>
            <a:ext cx="5233071" cy="392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8DB997-06D6-468E-938F-BEF26365F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476" y="2362015"/>
            <a:ext cx="5335588" cy="400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6CDC0-AFB1-44B1-93AF-018B2245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495" y="184324"/>
            <a:ext cx="10515600" cy="144330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условия для занятий детей дошкольного возраста с компьютером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810C20-BEE0-4D3B-924A-4DAEE77A4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72" y="1179096"/>
            <a:ext cx="9908889" cy="5678904"/>
          </a:xfrm>
        </p:spPr>
        <p:txBody>
          <a:bodyPr rtlCol="0">
            <a:normAutofit fontScale="92500" lnSpcReduction="10000"/>
          </a:bodyPr>
          <a:lstStyle/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проводятся в присутствии педагога, который несет ответственность за безопасность ребенка. </a:t>
            </a:r>
          </a:p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занятий необходим специальный кабинет, площадь которого определяется из расчета 6 м</a:t>
            </a:r>
            <a:r>
              <a:rPr lang="ru-RU" sz="1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одно рабочее место (стул и стол), оборудованное с учетом роста детей. Стул обязательно должен иметь спинку. </a:t>
            </a:r>
          </a:p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на экране компьютера должно быть чётким и контрастным, без бликов. Для защиты от света могут быть использованы легкие шторы или жалюзи. Освещенность поверхности стола и клавиатуры должна быть не менее 300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экрана — не более 200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лк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 должен иметь антистатическое покрытие; использование ковров и ковровых изделий не допускается. </a:t>
            </a:r>
          </a:p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проветривание кабинета (до и после занятий) и влажная уборка — протирка столов и экранов дисплеев, протирка полов (до и после занятий) для поддержания оптимального микроклимата, предупреждения накопления статического электричества и ухудшения химического и ионного состава воздуха.</a:t>
            </a:r>
          </a:p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предупреждения переутомления следует ограничить длительность работы ребенка за компьютером, проводить гимнастику для глаз, правильно обустроить рабочее место, использовать только качественные программы, соответствующие возрасту ребенка. </a:t>
            </a:r>
          </a:p>
          <a:p>
            <a:pPr marL="182880" indent="-182880" algn="just" eaLnBrk="1" fontAlgn="auto" hangingPunct="1"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использованием компьютеров проводят в дни с наиболее высокой работоспособностью (вторник, среда, четверг) один раз в день и не чаще З раз в неделю. Продолжительность работы с компьютером, на развивающих игровых занятиях для детей 5 лет не должна превышать 10 мин. и для детей 6 - 7 лет - 15 мин.</a:t>
            </a:r>
          </a:p>
          <a:p>
            <a:pPr marL="182880" indent="-182880" eaLnBrk="1" fontAlgn="auto" hangingPunct="1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E2B09878-26B4-46AF-A470-8A2E3180C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664" y="2028585"/>
            <a:ext cx="834317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2705A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компьютерных технологий существенно облегчает педагогу подготовку и более качественное проведение занятий, обеспечивает повышение уровня физической подготовленности дошкольников.</a:t>
            </a:r>
            <a:endParaRPr lang="ru-RU" altLang="ru-RU" sz="1400" b="1" dirty="0">
              <a:solidFill>
                <a:srgbClr val="2705A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04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2">
            <a:extLst>
              <a:ext uri="{FF2B5EF4-FFF2-40B4-BE49-F238E27FC236}">
                <a16:creationId xmlns:a16="http://schemas.microsoft.com/office/drawing/2014/main" id="{213DD592-CE4E-4084-9E22-FAEA042F6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93" y="1000125"/>
            <a:ext cx="1076104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использования ИКТ: </a:t>
            </a:r>
          </a:p>
          <a:p>
            <a:pPr eaLnBrk="1" hangingPunct="1">
              <a:defRPr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оздоровительной деятельности с детьми через использование ИКТ.</a:t>
            </a:r>
          </a:p>
          <a:p>
            <a:pPr eaLnBrk="1" hangingPunct="1">
              <a:defRPr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800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 spd="slow" advClick="0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CD57DB1-7FD8-4161-BCD9-8DEE51239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42" y="2175837"/>
            <a:ext cx="1088617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Clr>
                <a:schemeClr val="tx2">
                  <a:lumMod val="75000"/>
                </a:schemeClr>
              </a:buClr>
              <a:buFont typeface="Arial" pitchFamily="34" charset="0"/>
              <a:buChar char="‒"/>
              <a:defRPr/>
            </a:pPr>
            <a:r>
              <a:rPr lang="ru-RU" sz="2000" dirty="0">
                <a:solidFill>
                  <a:srgbClr val="2705A3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процесс физического воспитания более современным, разнообразным, насыщенным;</a:t>
            </a:r>
          </a:p>
          <a:p>
            <a:pPr algn="just">
              <a:buClr>
                <a:schemeClr val="tx2">
                  <a:lumMod val="75000"/>
                </a:schemeClr>
              </a:buCl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2">
                  <a:lumMod val="75000"/>
                </a:schemeClr>
              </a:buClr>
              <a:buFont typeface="Arial" pitchFamily="34" charset="0"/>
              <a:buChar char="‒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обеспечивают наглядность, красоту, эстетику оформления физкультурно-оздоровительных мероприятий;</a:t>
            </a:r>
          </a:p>
          <a:p>
            <a:pPr algn="just">
              <a:buClr>
                <a:schemeClr val="tx2">
                  <a:lumMod val="75000"/>
                </a:schemeClr>
              </a:buCl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2">
                  <a:lumMod val="75000"/>
                </a:schemeClr>
              </a:buClr>
              <a:buFont typeface="Arial" pitchFamily="34" charset="0"/>
              <a:buChar char="‒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делают процесс физического воспитания более привлекательным для детей, повышают интерес к спортивным мероприятиям;</a:t>
            </a:r>
          </a:p>
          <a:p>
            <a:pPr algn="just">
              <a:buClr>
                <a:schemeClr val="tx2">
                  <a:lumMod val="75000"/>
                </a:schemeClr>
              </a:buClr>
              <a:buFont typeface="Arial" pitchFamily="34" charset="0"/>
              <a:buChar char="‒"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tx2">
                  <a:lumMod val="75000"/>
                </a:schemeClr>
              </a:buClr>
              <a:buFont typeface="Arial" pitchFamily="34" charset="0"/>
              <a:buChar char="‒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позволяют более качественно осуществлять систему диагностики и мониторинга физкультурно-оздоровительной работы.</a:t>
            </a:r>
          </a:p>
        </p:txBody>
      </p:sp>
      <p:sp>
        <p:nvSpPr>
          <p:cNvPr id="8195" name="Прямоугольник 2">
            <a:extLst>
              <a:ext uri="{FF2B5EF4-FFF2-40B4-BE49-F238E27FC236}">
                <a16:creationId xmlns:a16="http://schemas.microsoft.com/office/drawing/2014/main" id="{4BE67862-E2A5-47E9-8844-8FE450F13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145" y="956512"/>
            <a:ext cx="1022202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использования ИКТ в процессе физкультурно-оздоровительной работы в том, что:</a:t>
            </a:r>
          </a:p>
        </p:txBody>
      </p:sp>
    </p:spTree>
  </p:cSld>
  <p:clrMapOvr>
    <a:masterClrMapping/>
  </p:clrMapOvr>
  <p:transition spd="slow" advClick="0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409CE-37D9-4AA0-B181-BACA869E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09" y="76367"/>
            <a:ext cx="11036166" cy="13255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компьютерных технологий в области физического воспитания дошкольников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04D4DC-1756-4A31-895F-74BAF0E88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95" y="1943151"/>
            <a:ext cx="10462660" cy="3822700"/>
          </a:xfrm>
        </p:spPr>
        <p:txBody>
          <a:bodyPr rtlCol="0">
            <a:normAutofit fontScale="92500" lnSpcReduction="10000"/>
          </a:bodyPr>
          <a:lstStyle/>
          <a:p>
            <a:pPr marL="182880" indent="-182880" algn="just" eaLnBrk="1" fontAlgn="auto" hangingPunct="1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(во взаимодействии со всеми специалистами) в организации и планировании процесса физического воспитания дошкольников;</a:t>
            </a:r>
          </a:p>
          <a:p>
            <a:pPr marL="182880" indent="-182880" algn="just" eaLnBrk="1" fontAlgn="auto" hangingPunct="1"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82880" algn="just" eaLnBrk="1" fontAlgn="auto" hangingPunct="1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совместной деятельности с детьми;</a:t>
            </a:r>
          </a:p>
          <a:p>
            <a:pPr marL="182880" indent="-182880" algn="just" eaLnBrk="1" fontAlgn="auto" hangingPunct="1">
              <a:defRPr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82880" algn="just" eaLnBrk="1" fontAlgn="auto" hangingPunct="1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сотрудничестве с родителями, другими партнерами.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0ADA4D30-D06E-4233-831A-C910F3E3C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929" y="133349"/>
            <a:ext cx="8840322" cy="9540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800" b="1" u="sng" dirty="0">
                <a:solidFill>
                  <a:srgbClr val="0000FF"/>
                </a:solidFill>
                <a:highlight>
                  <a:srgbClr val="FFFF00"/>
                </a:highlight>
                <a:cs typeface="Arial" charset="0"/>
              </a:rPr>
              <a:t>Использование ИКТ в работе с детьми в группах</a:t>
            </a:r>
          </a:p>
        </p:txBody>
      </p:sp>
      <p:sp>
        <p:nvSpPr>
          <p:cNvPr id="17414" name="Text Box 5">
            <a:extLst>
              <a:ext uri="{FF2B5EF4-FFF2-40B4-BE49-F238E27FC236}">
                <a16:creationId xmlns:a16="http://schemas.microsoft.com/office/drawing/2014/main" id="{F71CC3F2-6116-4231-9B7D-3FED9A0C7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786188"/>
            <a:ext cx="3168650" cy="646112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Просмотр хроники спортивных событий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B6CA05B5-6AE6-43BA-8947-F146D4C4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5" y="1928814"/>
            <a:ext cx="2584448" cy="707886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Индивидуальная работа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92A0C71A-A7B8-4BB4-95E2-DEBEE5DD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564" y="2143125"/>
            <a:ext cx="2479356" cy="707886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Самостоятельная деятельность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A826AF58-91ED-450B-96F7-AEA1C25A7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75" y="1785938"/>
            <a:ext cx="2357438" cy="830262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Совместная деятельность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FD4C68C7-9D52-4D59-9D83-9670B3A57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51" y="1785938"/>
            <a:ext cx="1357312" cy="954088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ООД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на время карантина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8B1F245A-4095-4243-916A-16F1139D07E0}"/>
              </a:ext>
            </a:extLst>
          </p:cNvPr>
          <p:cNvCxnSpPr>
            <a:cxnSpLocks/>
          </p:cNvCxnSpPr>
          <p:nvPr/>
        </p:nvCxnSpPr>
        <p:spPr>
          <a:xfrm flipH="1">
            <a:off x="1155032" y="1143000"/>
            <a:ext cx="3797968" cy="636587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C91E7637-6338-4C98-A126-975E1F37E2DC}"/>
              </a:ext>
            </a:extLst>
          </p:cNvPr>
          <p:cNvCxnSpPr>
            <a:cxnSpLocks/>
          </p:cNvCxnSpPr>
          <p:nvPr/>
        </p:nvCxnSpPr>
        <p:spPr>
          <a:xfrm flipH="1">
            <a:off x="4200223" y="1142999"/>
            <a:ext cx="1288558" cy="750097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044D29F7-DEDC-4C2D-8CF3-EF59C7374E04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9090215" y="1143002"/>
            <a:ext cx="460027" cy="1000123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5BD9212D-CD5C-492D-A1C6-82E0139F564A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6846094" y="1115218"/>
            <a:ext cx="122332" cy="67072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68FC857B-1FE6-4D15-BD13-74753918E05B}"/>
              </a:ext>
            </a:extLst>
          </p:cNvPr>
          <p:cNvCxnSpPr/>
          <p:nvPr/>
        </p:nvCxnSpPr>
        <p:spPr>
          <a:xfrm rot="10800000" flipV="1">
            <a:off x="3881439" y="2643188"/>
            <a:ext cx="2143125" cy="1071562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5">
            <a:extLst>
              <a:ext uri="{FF2B5EF4-FFF2-40B4-BE49-F238E27FC236}">
                <a16:creationId xmlns:a16="http://schemas.microsoft.com/office/drawing/2014/main" id="{6A92C9C6-6B3E-4308-B5E3-97F0BDCF5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5000625"/>
            <a:ext cx="3168650" cy="369888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Обучающие презентации</a:t>
            </a: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0206A3F7-4F87-4D1F-9FCC-44F8AD8EF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5786438"/>
            <a:ext cx="3168650" cy="400050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Гимнастика для глаз</a:t>
            </a: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237397DE-57D1-41CF-B5E7-340386904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143376"/>
            <a:ext cx="3168650" cy="708025"/>
          </a:xfrm>
          <a:prstGeom prst="rect">
            <a:avLst/>
          </a:prstGeom>
          <a:solidFill>
            <a:srgbClr val="FFFFCC"/>
          </a:solidFill>
          <a:ln w="2857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Электронные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физминутки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91561A24-01BD-4660-9C81-804C2A12418C}"/>
              </a:ext>
            </a:extLst>
          </p:cNvPr>
          <p:cNvCxnSpPr>
            <a:endCxn id="46" idx="0"/>
          </p:cNvCxnSpPr>
          <p:nvPr/>
        </p:nvCxnSpPr>
        <p:spPr>
          <a:xfrm rot="16200000" flipH="1">
            <a:off x="5495132" y="4172745"/>
            <a:ext cx="3143250" cy="84137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313ECF9E-93A4-4662-B7C7-2AFF3C17ED0A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9310690" y="2851011"/>
            <a:ext cx="239552" cy="1292365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484C5FB-E896-44F1-BCC9-1D44522E8A68}"/>
              </a:ext>
            </a:extLst>
          </p:cNvPr>
          <p:cNvCxnSpPr/>
          <p:nvPr/>
        </p:nvCxnSpPr>
        <p:spPr>
          <a:xfrm rot="5400000">
            <a:off x="4631533" y="3178970"/>
            <a:ext cx="2357437" cy="1285875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58A07-15A6-4226-854A-5CD31A3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организации и планировании процесса физического воспитания дошкольников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72F32C-3870-4A6F-8881-1CA568B6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70" y="968489"/>
            <a:ext cx="7879883" cy="5850223"/>
          </a:xfrm>
        </p:spPr>
        <p:txBody>
          <a:bodyPr rtlCol="0">
            <a:normAutofit/>
          </a:bodyPr>
          <a:lstStyle/>
          <a:p>
            <a:pPr marL="182880" indent="-182880" algn="just" eaLnBrk="1" fontAlgn="auto" hangingPunct="1">
              <a:defRPr/>
            </a:pP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общепедагогические и специализированные сайты сети интернет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 eaLnBrk="1" fontAlgn="auto" hangingPunct="1">
              <a:buFont typeface="Wingdings" panose="05000000000000000000" pitchFamily="2" charset="2"/>
              <a:buNone/>
              <a:defRPr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http://festival.1september.ru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Фестиваль педагогических идей «Открытый урок»;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http://nsportal.ru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Социальная сеть работников образования;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http://fispassport.ru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http://corfit.ru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АРМ преподавателя физического воспитания;                                                                                                                             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http://kids-hits.info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А.Буренина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«Ритмическая мозаика» и др.</a:t>
            </a:r>
          </a:p>
          <a:p>
            <a:pPr marL="0" indent="0" algn="just" eaLnBrk="1" fontAlgn="auto" hangingPunct="1">
              <a:buFont typeface="Wingdings" panose="05000000000000000000" pitchFamily="2" charset="2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 indent="-182880" algn="just" eaLnBrk="1" fontAlgn="auto" hangingPunct="1">
              <a:defRPr/>
            </a:pPr>
            <a:r>
              <a:rPr lang="ru-RU" sz="24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мониторинговая система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«физкультурный паспорт»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А.Танина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http://fispassport.ru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мониторинговая обработка данных, созданная самостоятельно в программах.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54AD0C-3B5F-4CA8-BB2F-0EFDAC4A2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482" y="4246671"/>
            <a:ext cx="3481137" cy="24428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2F35FC-455F-4B45-B7AB-A58247B38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5765" y="1083593"/>
            <a:ext cx="2238034" cy="22129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2708-925D-4A50-A99D-06E0A4A5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совместной деятельности с детьми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B6646E-2CAC-48B1-9D96-BEEAF5444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201863"/>
            <a:ext cx="9783763" cy="40163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системы знаний в области физической культуры и спорта, формирования потребности в здоровом образе жизни можно использовать информационные ресурсы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опубликованные в сети Интернет или созданные самостоятельно с помощью программ (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Windows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Word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849</Words>
  <Application>Microsoft Office PowerPoint</Application>
  <PresentationFormat>Широкоэкранный</PresentationFormat>
  <Paragraphs>108</Paragraphs>
  <Slides>38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Тема Office</vt:lpstr>
      <vt:lpstr>«Использование новых информационных технологий в процессе физического воспитания дошкольников» (семинар №1: «Продолжать повышать эффективность физического воспитания в ДОУ через организацию оптимального двигательного режима» )    </vt:lpstr>
      <vt:lpstr>Возможно ли информационное обеспечение процесса физического воспитания детей в д/с?</vt:lpstr>
      <vt:lpstr>Презентация PowerPoint</vt:lpstr>
      <vt:lpstr>Презентация PowerPoint</vt:lpstr>
      <vt:lpstr>Презентация PowerPoint</vt:lpstr>
      <vt:lpstr>Формы компьютерных технологий в области физического воспитания дошкольников</vt:lpstr>
      <vt:lpstr>Презентация PowerPoint</vt:lpstr>
      <vt:lpstr>Использование ИКТ в организации и планировании процесса физического воспитания дошкольников </vt:lpstr>
      <vt:lpstr>Использование ИКТ в совместной деятельности с детьми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ИКТ в сотрудничестве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Необходимые условия для занятий детей дошкольного возраста с компьютером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новых информационных технологий в процессе физического воспитания дошкольников» (семинар №1: «Продолжать повышать эффективность физического воспитания в ДОУ через организацию оптимального двигательного режима» )    </dc:title>
  <dc:creator>Мама Юля</dc:creator>
  <cp:lastModifiedBy>Марина</cp:lastModifiedBy>
  <cp:revision>23</cp:revision>
  <dcterms:created xsi:type="dcterms:W3CDTF">2023-10-25T20:29:34Z</dcterms:created>
  <dcterms:modified xsi:type="dcterms:W3CDTF">2023-10-30T08:49:34Z</dcterms:modified>
</cp:coreProperties>
</file>