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84" r:id="rId8"/>
    <p:sldId id="261" r:id="rId9"/>
    <p:sldId id="281" r:id="rId10"/>
    <p:sldId id="264" r:id="rId11"/>
    <p:sldId id="265" r:id="rId12"/>
    <p:sldId id="267" r:id="rId13"/>
    <p:sldId id="282" r:id="rId14"/>
    <p:sldId id="268" r:id="rId15"/>
    <p:sldId id="269" r:id="rId16"/>
    <p:sldId id="270" r:id="rId17"/>
    <p:sldId id="271" r:id="rId18"/>
    <p:sldId id="283" r:id="rId19"/>
    <p:sldId id="27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6B79-9F24-4276-8DB8-052A7A47FDA9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4F23-1F09-4941-BD5E-671C262EF0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32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6B79-9F24-4276-8DB8-052A7A47FDA9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4F23-1F09-4941-BD5E-671C262EF0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95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6B79-9F24-4276-8DB8-052A7A47FDA9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4F23-1F09-4941-BD5E-671C262EF0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75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6B79-9F24-4276-8DB8-052A7A47FDA9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4F23-1F09-4941-BD5E-671C262EF0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24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6B79-9F24-4276-8DB8-052A7A47FDA9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4F23-1F09-4941-BD5E-671C262EF0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93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6B79-9F24-4276-8DB8-052A7A47FDA9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4F23-1F09-4941-BD5E-671C262EF0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04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6B79-9F24-4276-8DB8-052A7A47FDA9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4F23-1F09-4941-BD5E-671C262EF0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8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6B79-9F24-4276-8DB8-052A7A47FDA9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4F23-1F09-4941-BD5E-671C262EF0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01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6B79-9F24-4276-8DB8-052A7A47FDA9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4F23-1F09-4941-BD5E-671C262EF0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08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6B79-9F24-4276-8DB8-052A7A47FDA9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4F23-1F09-4941-BD5E-671C262EF0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25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6B79-9F24-4276-8DB8-052A7A47FDA9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4F23-1F09-4941-BD5E-671C262EF0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72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56B79-9F24-4276-8DB8-052A7A47FDA9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44F23-1F09-4941-BD5E-671C262EF0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04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1E7F78F8842E97A25447B3D8E7492FF7FE595ABD70FB25CC24DA690039C9ADF7C7E265D00234FBCBAF816DFFB81405C2CA19E1FC0EA28C1D9uC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4320" y="1139902"/>
            <a:ext cx="9269394" cy="413615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ПРЕЗЕНТАЦИЯ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АДАПТИРОВАННОЙ ОБРАЗОВАТЕЛЬНОЙ ПРОГРАММЫ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ДОШКОЛЬНОГО ОБРАЗОВАНИЯ 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казенного дошкольного образовательного учреждения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 №31 «Сказка»</a:t>
            </a: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8183" y="6161655"/>
            <a:ext cx="4489938" cy="468800"/>
          </a:xfr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Невинномысск, 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2023г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29863" y="1117042"/>
            <a:ext cx="7945314" cy="4571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53663" y="5253195"/>
            <a:ext cx="7945314" cy="4571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24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470" y="1773436"/>
            <a:ext cx="1158072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cs typeface="Arial" pitchFamily="34" charset="0"/>
              </a:rPr>
              <a:t>Взаимодействие педагогического коллектива с семьями </a:t>
            </a:r>
            <a:r>
              <a:rPr lang="ru-RU" sz="2000" b="1" dirty="0" smtClean="0">
                <a:solidFill>
                  <a:srgbClr val="FF0000"/>
                </a:solidFill>
                <a:cs typeface="Arial" pitchFamily="34" charset="0"/>
              </a:rPr>
              <a:t>дошкольников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algn="just"/>
            <a:r>
              <a:rPr lang="ru-RU" sz="2000" dirty="0" smtClean="0"/>
              <a:t>	Все </a:t>
            </a:r>
            <a:r>
              <a:rPr lang="ru-RU" sz="2000" dirty="0" smtClean="0"/>
              <a:t>усилия педагогических работников по подготовке к школе и успешной интеграции обучающихся с ОВЗ, будут недостаточно успешными без постоянного контакта с родителям (законным представителям). Семья должна принимать активное участие в развитии ребенка, чтобы обеспечить непрерывность коррекционно-восстановительного процесса. Родители (законные представители) отрабатывают и закрепляют навыки и умения у обучающихся, сформированные специалистами, по возможности помогать изготавливать пособия для работы в Организации и дома. Домашние задания, предлагаемые учителем-логопедом, педагогом-психологом и воспитателем для выполнения, должны быть четко разъяснены. Это обеспечит необходимую эффективность коррекционной работы, ускорит процесс восстановления нарушенных функций у обучающихся.</a:t>
            </a:r>
          </a:p>
          <a:p>
            <a:pPr algn="just"/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988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049" y="1397725"/>
            <a:ext cx="11255827" cy="474704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психологической помощи ДОУ.  </a:t>
            </a:r>
          </a:p>
          <a:p>
            <a:pPr marL="0" indent="0">
              <a:buNone/>
            </a:pPr>
            <a:r>
              <a:rPr lang="ru-RU" sz="1700" b="1" dirty="0" smtClean="0"/>
              <a:t>Цель психологической помощи: </a:t>
            </a:r>
            <a:r>
              <a:rPr lang="ru-RU" sz="1700" dirty="0" smtClean="0"/>
              <a:t>ориентирована на:  создание каждому ребенку в детском саду возможности для развития способностей; широкого взаимодействия с миром; активного </a:t>
            </a:r>
            <a:r>
              <a:rPr lang="ru-RU" sz="1700" dirty="0" err="1" smtClean="0"/>
              <a:t>практикования</a:t>
            </a:r>
            <a:r>
              <a:rPr lang="ru-RU" sz="1700" dirty="0" smtClean="0"/>
              <a:t> в разных видах деятельности; творческой самореализации.  </a:t>
            </a:r>
          </a:p>
          <a:p>
            <a:pPr marL="0" indent="0" algn="just">
              <a:buNone/>
            </a:pPr>
            <a:r>
              <a:rPr lang="ru-RU" sz="1700" b="1" dirty="0" smtClean="0">
                <a:cs typeface="Arial" panose="020B0604020202020204" pitchFamily="34" charset="0"/>
              </a:rPr>
              <a:t>Важнейшие </a:t>
            </a:r>
            <a:r>
              <a:rPr lang="ru-RU" sz="1700" b="1" dirty="0">
                <a:cs typeface="Arial" panose="020B0604020202020204" pitchFamily="34" charset="0"/>
              </a:rPr>
              <a:t>образовательные </a:t>
            </a:r>
            <a:r>
              <a:rPr lang="ru-RU" sz="1700" b="1" dirty="0" smtClean="0">
                <a:cs typeface="Arial" panose="020B0604020202020204" pitchFamily="34" charset="0"/>
              </a:rPr>
              <a:t>ориентиры: </a:t>
            </a:r>
            <a:r>
              <a:rPr lang="ru-RU" sz="1700" dirty="0" smtClean="0">
                <a:cs typeface="Arial" panose="020B0604020202020204" pitchFamily="34" charset="0"/>
              </a:rPr>
              <a:t>Обеспечение </a:t>
            </a:r>
            <a:r>
              <a:rPr lang="ru-RU" sz="1700" dirty="0">
                <a:cs typeface="Arial" panose="020B0604020202020204" pitchFamily="34" charset="0"/>
              </a:rPr>
              <a:t>эмоционального благополучия детей</a:t>
            </a:r>
            <a:r>
              <a:rPr lang="ru-RU" sz="1700" dirty="0" smtClean="0">
                <a:cs typeface="Arial" panose="020B0604020202020204" pitchFamily="34" charset="0"/>
              </a:rPr>
              <a:t>; Создание </a:t>
            </a:r>
            <a:r>
              <a:rPr lang="ru-RU" sz="1700" dirty="0">
                <a:cs typeface="Arial" panose="020B0604020202020204" pitchFamily="34" charset="0"/>
              </a:rPr>
              <a:t>условий для формирования доброжелательного и внимательного отношения детей к другим людям</a:t>
            </a:r>
            <a:r>
              <a:rPr lang="ru-RU" sz="1700" dirty="0" smtClean="0">
                <a:cs typeface="Arial" panose="020B0604020202020204" pitchFamily="34" charset="0"/>
              </a:rPr>
              <a:t>; Развитие </a:t>
            </a:r>
            <a:r>
              <a:rPr lang="ru-RU" sz="1700" dirty="0">
                <a:cs typeface="Arial" panose="020B0604020202020204" pitchFamily="34" charset="0"/>
              </a:rPr>
              <a:t>детской самостоятельности (инициативности, автономии и ответственности</a:t>
            </a:r>
            <a:r>
              <a:rPr lang="ru-RU" sz="1700" dirty="0" smtClean="0">
                <a:cs typeface="Arial" panose="020B0604020202020204" pitchFamily="34" charset="0"/>
              </a:rPr>
              <a:t>); Развитие </a:t>
            </a:r>
            <a:r>
              <a:rPr lang="ru-RU" sz="1700" dirty="0">
                <a:cs typeface="Arial" panose="020B0604020202020204" pitchFamily="34" charset="0"/>
              </a:rPr>
              <a:t>детских способностей, формирующихся в разных видах деятельности.</a:t>
            </a:r>
          </a:p>
          <a:p>
            <a:pPr marL="0" indent="0" algn="just">
              <a:buNone/>
            </a:pPr>
            <a:r>
              <a:rPr lang="ru-RU" sz="1700" dirty="0">
                <a:cs typeface="Arial" panose="020B0604020202020204" pitchFamily="34" charset="0"/>
              </a:rPr>
              <a:t>Психологическую помощь участникам воспитательного процесса в ДОУ оказывает педагог- психолог. </a:t>
            </a:r>
            <a:endParaRPr lang="ru-RU" sz="1700" dirty="0" smtClean="0"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700" b="1" dirty="0" smtClean="0">
                <a:cs typeface="Arial" panose="020B0604020202020204" pitchFamily="34" charset="0"/>
              </a:rPr>
              <a:t>Формы </a:t>
            </a:r>
            <a:r>
              <a:rPr lang="ru-RU" sz="1700" b="1" dirty="0">
                <a:cs typeface="Arial" panose="020B0604020202020204" pitchFamily="34" charset="0"/>
              </a:rPr>
              <a:t>работы с детьми</a:t>
            </a:r>
            <a:r>
              <a:rPr lang="ru-RU" sz="1700" dirty="0" smtClean="0">
                <a:cs typeface="Arial" panose="020B0604020202020204" pitchFamily="34" charset="0"/>
              </a:rPr>
              <a:t>: Помощь </a:t>
            </a:r>
            <a:r>
              <a:rPr lang="ru-RU" sz="1700" dirty="0">
                <a:cs typeface="Arial" panose="020B0604020202020204" pitchFamily="34" charset="0"/>
              </a:rPr>
              <a:t>детям в адаптации к детскому саду</a:t>
            </a:r>
            <a:r>
              <a:rPr lang="ru-RU" sz="1700" dirty="0" smtClean="0">
                <a:cs typeface="Arial" panose="020B0604020202020204" pitchFamily="34" charset="0"/>
              </a:rPr>
              <a:t>; Проведение </a:t>
            </a:r>
            <a:r>
              <a:rPr lang="ru-RU" sz="1700" dirty="0">
                <a:cs typeface="Arial" panose="020B0604020202020204" pitchFamily="34" charset="0"/>
              </a:rPr>
              <a:t>обследования детей и выработка рекомендаций по коррекции отклонений в их развитии</a:t>
            </a:r>
            <a:r>
              <a:rPr lang="ru-RU" sz="1700" dirty="0" smtClean="0">
                <a:cs typeface="Arial" panose="020B0604020202020204" pitchFamily="34" charset="0"/>
              </a:rPr>
              <a:t>; Определение </a:t>
            </a:r>
            <a:r>
              <a:rPr lang="ru-RU" sz="1700" dirty="0">
                <a:cs typeface="Arial" panose="020B0604020202020204" pitchFamily="34" charset="0"/>
              </a:rPr>
              <a:t>готовности старших дошкольников к обучению в школе; диагностика игровой деятельности детей</a:t>
            </a:r>
            <a:r>
              <a:rPr lang="ru-RU" sz="1700" dirty="0" smtClean="0">
                <a:cs typeface="Arial" panose="020B0604020202020204" pitchFamily="34" charset="0"/>
              </a:rPr>
              <a:t>; Организация </a:t>
            </a:r>
            <a:r>
              <a:rPr lang="ru-RU" sz="1700" dirty="0">
                <a:cs typeface="Arial" panose="020B0604020202020204" pitchFamily="34" charset="0"/>
              </a:rPr>
              <a:t>и регулирование взаимоотношений детей со взрослыми; диагностика взаимоотношений со сверстниками (социометрия</a:t>
            </a:r>
            <a:r>
              <a:rPr lang="ru-RU" sz="1700" dirty="0" smtClean="0">
                <a:cs typeface="Arial" panose="020B0604020202020204" pitchFamily="34" charset="0"/>
              </a:rPr>
              <a:t>); </a:t>
            </a:r>
          </a:p>
          <a:p>
            <a:pPr marL="0" indent="0" algn="just">
              <a:buNone/>
            </a:pPr>
            <a:r>
              <a:rPr lang="ru-RU" sz="1700" b="1" dirty="0">
                <a:cs typeface="Arial" panose="020B0604020202020204" pitchFamily="34" charset="0"/>
              </a:rPr>
              <a:t>Ф</a:t>
            </a:r>
            <a:r>
              <a:rPr lang="ru-RU" sz="1700" b="1" dirty="0" smtClean="0">
                <a:cs typeface="Arial" panose="020B0604020202020204" pitchFamily="34" charset="0"/>
              </a:rPr>
              <a:t>ормы </a:t>
            </a:r>
            <a:r>
              <a:rPr lang="ru-RU" sz="1700" b="1" dirty="0">
                <a:cs typeface="Arial" panose="020B0604020202020204" pitchFamily="34" charset="0"/>
              </a:rPr>
              <a:t>работы с родителями</a:t>
            </a:r>
            <a:r>
              <a:rPr lang="ru-RU" sz="1700" b="1" dirty="0" smtClean="0">
                <a:cs typeface="Arial" panose="020B0604020202020204" pitchFamily="34" charset="0"/>
              </a:rPr>
              <a:t>: </a:t>
            </a:r>
            <a:r>
              <a:rPr lang="ru-RU" sz="1700" dirty="0" smtClean="0">
                <a:cs typeface="Arial" panose="020B0604020202020204" pitchFamily="34" charset="0"/>
              </a:rPr>
              <a:t>Психолого-педагогическое </a:t>
            </a:r>
            <a:r>
              <a:rPr lang="ru-RU" sz="1700" dirty="0">
                <a:cs typeface="Arial" panose="020B0604020202020204" pitchFamily="34" charset="0"/>
              </a:rPr>
              <a:t>просвещение родителей (консультации, наблюдение за ребенком); </a:t>
            </a:r>
            <a:r>
              <a:rPr lang="ru-RU" sz="1700" dirty="0" smtClean="0">
                <a:cs typeface="Arial" panose="020B0604020202020204" pitchFamily="34" charset="0"/>
              </a:rPr>
              <a:t>Развитие </a:t>
            </a:r>
            <a:r>
              <a:rPr lang="ru-RU" sz="1700" dirty="0">
                <a:cs typeface="Arial" panose="020B0604020202020204" pitchFamily="34" charset="0"/>
              </a:rPr>
              <a:t>осознания педагогического воздействия родителей на детей в процессе общения</a:t>
            </a:r>
            <a:r>
              <a:rPr lang="ru-RU" sz="1700" dirty="0" smtClean="0">
                <a:cs typeface="Arial" panose="020B0604020202020204" pitchFamily="34" charset="0"/>
              </a:rPr>
              <a:t>; Снижение </a:t>
            </a:r>
            <a:r>
              <a:rPr lang="ru-RU" sz="1700" dirty="0">
                <a:cs typeface="Arial" panose="020B0604020202020204" pitchFamily="34" charset="0"/>
              </a:rPr>
              <a:t>уровня тревожности родителей перед поступлением детей в школу</a:t>
            </a:r>
            <a:r>
              <a:rPr lang="ru-RU" sz="1700" dirty="0" smtClean="0">
                <a:cs typeface="Arial" panose="020B0604020202020204" pitchFamily="34" charset="0"/>
              </a:rPr>
              <a:t>; Обучение </a:t>
            </a:r>
            <a:r>
              <a:rPr lang="ru-RU" sz="1700" dirty="0">
                <a:cs typeface="Arial" panose="020B0604020202020204" pitchFamily="34" charset="0"/>
              </a:rPr>
              <a:t>родителей методам и приемам организации совместной и самостоятельной деятельности детей старшего дошкольного возраста; </a:t>
            </a:r>
            <a:r>
              <a:rPr lang="ru-RU" sz="1700" dirty="0" smtClean="0">
                <a:cs typeface="Arial" panose="020B0604020202020204" pitchFamily="34" charset="0"/>
              </a:rPr>
              <a:t> Ознакомление </a:t>
            </a:r>
            <a:r>
              <a:rPr lang="ru-RU" sz="1700" dirty="0">
                <a:cs typeface="Arial" panose="020B0604020202020204" pitchFamily="34" charset="0"/>
              </a:rPr>
              <a:t>родителей с элементами диагностики психических процессов (внимание, память и др.);  </a:t>
            </a:r>
            <a:r>
              <a:rPr lang="ru-RU" sz="1700" dirty="0" smtClean="0">
                <a:cs typeface="Arial" panose="020B0604020202020204" pitchFamily="34" charset="0"/>
              </a:rPr>
              <a:t>Обеспечение </a:t>
            </a:r>
            <a:r>
              <a:rPr lang="ru-RU" sz="1700" dirty="0">
                <a:cs typeface="Arial" panose="020B0604020202020204" pitchFamily="34" charset="0"/>
              </a:rPr>
              <a:t>подготовки детей к школе.   </a:t>
            </a:r>
          </a:p>
          <a:p>
            <a:pPr marL="0" indent="0" algn="just">
              <a:buNone/>
            </a:pPr>
            <a:r>
              <a:rPr lang="ru-RU" sz="1700" b="1" dirty="0">
                <a:cs typeface="Arial" panose="020B0604020202020204" pitchFamily="34" charset="0"/>
              </a:rPr>
              <a:t>Формы работы с педагогами:  </a:t>
            </a:r>
            <a:r>
              <a:rPr lang="ru-RU" sz="1700" dirty="0" smtClean="0">
                <a:cs typeface="Arial" panose="020B0604020202020204" pitchFamily="34" charset="0"/>
              </a:rPr>
              <a:t>Подготовка </a:t>
            </a:r>
            <a:r>
              <a:rPr lang="ru-RU" sz="1700" dirty="0">
                <a:cs typeface="Arial" panose="020B0604020202020204" pitchFamily="34" charset="0"/>
              </a:rPr>
              <a:t>и участие в педагогическом консилиуме</a:t>
            </a:r>
            <a:r>
              <a:rPr lang="ru-RU" sz="1700" dirty="0" smtClean="0">
                <a:cs typeface="Arial" panose="020B0604020202020204" pitchFamily="34" charset="0"/>
              </a:rPr>
              <a:t>; Индивидуальное </a:t>
            </a:r>
            <a:r>
              <a:rPr lang="ru-RU" sz="1700" dirty="0">
                <a:cs typeface="Arial" panose="020B0604020202020204" pitchFamily="34" charset="0"/>
              </a:rPr>
              <a:t>и групповое консультирование</a:t>
            </a:r>
            <a:r>
              <a:rPr lang="ru-RU" sz="1700" dirty="0" smtClean="0">
                <a:cs typeface="Arial" panose="020B0604020202020204" pitchFamily="34" charset="0"/>
              </a:rPr>
              <a:t>; Подготовка </a:t>
            </a:r>
            <a:r>
              <a:rPr lang="ru-RU" sz="1700" dirty="0">
                <a:cs typeface="Arial" panose="020B0604020202020204" pitchFamily="34" charset="0"/>
              </a:rPr>
              <a:t>и выступление на педсоветах, методических объединениях</a:t>
            </a:r>
            <a:r>
              <a:rPr lang="ru-RU" sz="1700" dirty="0" smtClean="0">
                <a:cs typeface="Arial" panose="020B0604020202020204" pitchFamily="34" charset="0"/>
              </a:rPr>
              <a:t>; Повышение </a:t>
            </a:r>
            <a:r>
              <a:rPr lang="ru-RU" sz="1700" dirty="0">
                <a:cs typeface="Arial" panose="020B0604020202020204" pitchFamily="34" charset="0"/>
              </a:rPr>
              <a:t>психологической компетенции педагогов. </a:t>
            </a:r>
            <a:endParaRPr lang="ru-RU" sz="1700" dirty="0" smtClean="0"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394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911" y="1899063"/>
            <a:ext cx="1132114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cs typeface="Arial" pitchFamily="34" charset="0"/>
              </a:rPr>
              <a:t>Психолого-педагогические условия, обеспечивающие развитие ребенка </a:t>
            </a:r>
            <a:endParaRPr lang="ru-RU" sz="24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dirty="0" smtClean="0"/>
              <a:t>Программа предполагает создание следующих психолого-педагогических условий, обеспечивающих образование ребенка с ТНР и ЗПР в соответствии с его особыми образовательными потребностями</a:t>
            </a:r>
          </a:p>
          <a:p>
            <a:pPr algn="just"/>
            <a:r>
              <a:rPr lang="ru-RU" sz="1600" dirty="0" smtClean="0">
                <a:cs typeface="Arial" pitchFamily="34" charset="0"/>
              </a:rPr>
              <a:t>Коррекционно-развивающая </a:t>
            </a:r>
            <a:r>
              <a:rPr lang="ru-RU" sz="1600" dirty="0">
                <a:cs typeface="Arial" pitchFamily="34" charset="0"/>
              </a:rPr>
              <a:t>работа строится с учетом особых образовательных потребностей детей </a:t>
            </a:r>
            <a:r>
              <a:rPr lang="ru-RU" sz="1600" dirty="0" smtClean="0">
                <a:cs typeface="Arial" pitchFamily="34" charset="0"/>
              </a:rPr>
              <a:t>и </a:t>
            </a:r>
            <a:r>
              <a:rPr lang="ru-RU" sz="1600" dirty="0">
                <a:cs typeface="Arial" pitchFamily="34" charset="0"/>
              </a:rPr>
              <a:t>заключений психолого-медико-педагогической комиссии (ПМПК). </a:t>
            </a:r>
          </a:p>
          <a:p>
            <a:pPr algn="just"/>
            <a:r>
              <a:rPr lang="ru-RU" sz="1600" b="1" dirty="0">
                <a:cs typeface="Arial" pitchFamily="34" charset="0"/>
              </a:rPr>
              <a:t>Организация образовательного процесса для детей с ОВЗ и детей-инвалидов предполагает соблюдение следующих позиций</a:t>
            </a:r>
            <a:r>
              <a:rPr lang="ru-RU" sz="1600" dirty="0">
                <a:cs typeface="Arial" pitchFamily="34" charset="0"/>
              </a:rPr>
              <a:t>: </a:t>
            </a:r>
          </a:p>
          <a:p>
            <a:pPr algn="just"/>
            <a:r>
              <a:rPr lang="ru-RU" sz="1600" dirty="0">
                <a:cs typeface="Arial" pitchFamily="34" charset="0"/>
              </a:rPr>
              <a:t>1) регламент проведения и содержание занятий с ребенком с ОВЗ строится специалистами и воспитателями ДОУ в соответствии с </a:t>
            </a:r>
            <a:r>
              <a:rPr lang="ru-RU" sz="1600" dirty="0" smtClean="0">
                <a:cs typeface="Arial" pitchFamily="34" charset="0"/>
              </a:rPr>
              <a:t>АОП </a:t>
            </a:r>
            <a:r>
              <a:rPr lang="ru-RU" sz="1600" dirty="0">
                <a:cs typeface="Arial" pitchFamily="34" charset="0"/>
              </a:rPr>
              <a:t>ДО </a:t>
            </a:r>
            <a:r>
              <a:rPr lang="ru-RU" sz="1600" dirty="0" smtClean="0">
                <a:cs typeface="Arial" pitchFamily="34" charset="0"/>
              </a:rPr>
              <a:t>ГКДОУ </a:t>
            </a:r>
            <a:r>
              <a:rPr lang="ru-RU" sz="1600" dirty="0">
                <a:cs typeface="Arial" pitchFamily="34" charset="0"/>
              </a:rPr>
              <a:t>«ДС №31 «Сказка», разработанным индивидуальным образовательным маршрутом с учетом рекомендаций ПМПК и/или ИПРА для ребенка-инвалида;</a:t>
            </a:r>
          </a:p>
          <a:p>
            <a:pPr algn="just"/>
            <a:r>
              <a:rPr lang="ru-RU" sz="1600" dirty="0">
                <a:cs typeface="Arial" pitchFamily="34" charset="0"/>
              </a:rPr>
              <a:t>2) создание специальной среды;</a:t>
            </a:r>
          </a:p>
          <a:p>
            <a:pPr algn="just"/>
            <a:r>
              <a:rPr lang="ru-RU" sz="1600" dirty="0">
                <a:cs typeface="Arial" pitchFamily="34" charset="0"/>
              </a:rPr>
              <a:t>3) предоставление услуг ассистента (помощника), если это прописано в заключении ПМПК;</a:t>
            </a:r>
          </a:p>
          <a:p>
            <a:pPr algn="just"/>
            <a:r>
              <a:rPr lang="ru-RU" sz="1600" dirty="0">
                <a:cs typeface="Arial" pitchFamily="34" charset="0"/>
              </a:rPr>
              <a:t>4) регламент и содержание работы психолого-медико-педагогического консилиума (ПМПК) дошкольной образовательной организации. 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21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9575" y="1636276"/>
            <a:ext cx="1132114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Организация развивающей предметно-пространственной среды 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100" dirty="0" smtClean="0">
                <a:cs typeface="Arial" pitchFamily="34" charset="0"/>
              </a:rPr>
              <a:t>Для </a:t>
            </a:r>
            <a:r>
              <a:rPr lang="ru-RU" sz="1100" dirty="0">
                <a:cs typeface="Arial" pitchFamily="34" charset="0"/>
              </a:rPr>
              <a:t>развития индивидуальности каждого ребенка с учетом его возможностей, уровня активности и интересов, реализации задач </a:t>
            </a:r>
            <a:r>
              <a:rPr lang="ru-RU" sz="1100" dirty="0" smtClean="0">
                <a:cs typeface="Arial" pitchFamily="34" charset="0"/>
              </a:rPr>
              <a:t>АОП </a:t>
            </a:r>
            <a:r>
              <a:rPr lang="ru-RU" sz="1100" dirty="0">
                <a:cs typeface="Arial" pitchFamily="34" charset="0"/>
              </a:rPr>
              <a:t>ДО </a:t>
            </a:r>
            <a:r>
              <a:rPr lang="ru-RU" sz="1100" dirty="0" smtClean="0">
                <a:cs typeface="Arial" pitchFamily="34" charset="0"/>
              </a:rPr>
              <a:t>ГКДОУ </a:t>
            </a:r>
            <a:r>
              <a:rPr lang="ru-RU" sz="1100" dirty="0">
                <a:cs typeface="Arial" pitchFamily="34" charset="0"/>
              </a:rPr>
              <a:t>«ДС №31 «Сказка» </a:t>
            </a:r>
            <a:r>
              <a:rPr lang="ru-RU" sz="1100" b="1" dirty="0">
                <a:cs typeface="Arial" pitchFamily="34" charset="0"/>
              </a:rPr>
              <a:t>при проектировании РППС соблюдается ряд базовых </a:t>
            </a:r>
            <a:r>
              <a:rPr lang="ru-RU" sz="1100" b="1" dirty="0" smtClean="0">
                <a:cs typeface="Arial" pitchFamily="34" charset="0"/>
              </a:rPr>
              <a:t>требований</a:t>
            </a:r>
            <a:r>
              <a:rPr lang="ru-RU" sz="1100" dirty="0" smtClean="0">
                <a:cs typeface="Arial" pitchFamily="34" charset="0"/>
              </a:rPr>
              <a:t>: </a:t>
            </a:r>
            <a:endParaRPr lang="ru-RU" sz="1100" dirty="0">
              <a:cs typeface="Arial" pitchFamily="34" charset="0"/>
            </a:endParaRPr>
          </a:p>
          <a:p>
            <a:pPr algn="just"/>
            <a:r>
              <a:rPr lang="ru-RU" sz="1100" dirty="0">
                <a:cs typeface="Arial" pitchFamily="34" charset="0"/>
              </a:rPr>
              <a:t>1) Для содержательного насыщения среды должны быть: средства обучения (в том числе технические и информационные), материалы (в том числе расходные), инвентарь, игровое, спортивное и оздоровительное оборудование, которые позволяют обеспечить игровую, познавательную, исследовательскую и творческую активности всех категорий детей, экспериментирование с материалами; двигательную активность, в том числе развитие крупной и мелкой моторики, участие в подвижных играх и соревнованиях; эмоциональное благополучие детей во взаимодействии с предметно-пространственным окружением; возможность самовыражения детей;</a:t>
            </a:r>
          </a:p>
          <a:p>
            <a:pPr algn="just"/>
            <a:r>
              <a:rPr lang="ru-RU" sz="1100" dirty="0">
                <a:cs typeface="Arial" pitchFamily="34" charset="0"/>
              </a:rPr>
              <a:t>2) РППС может трансформироваться в зависимости от образовательной ситуации, в том числе меняющихся интересов, мотивов и возможностей детей;</a:t>
            </a:r>
          </a:p>
          <a:p>
            <a:pPr algn="just"/>
            <a:r>
              <a:rPr lang="ru-RU" sz="1100" dirty="0">
                <a:cs typeface="Arial" pitchFamily="34" charset="0"/>
              </a:rPr>
              <a:t>3) в РППС заложена функция </a:t>
            </a:r>
            <a:r>
              <a:rPr lang="ru-RU" sz="1100" dirty="0" err="1">
                <a:cs typeface="Arial" pitchFamily="34" charset="0"/>
              </a:rPr>
              <a:t>полифункциональности</a:t>
            </a:r>
            <a:r>
              <a:rPr lang="ru-RU" sz="1100" dirty="0">
                <a:cs typeface="Arial" pitchFamily="34" charset="0"/>
              </a:rPr>
              <a:t>, которая обеспечивает возможность разнообразного использования составляющих РППС (например, детской мебели, матов, мягких модулей, ширм, в том числе природных материалов) в разных видах детской активности;</a:t>
            </a:r>
          </a:p>
          <a:p>
            <a:pPr algn="just"/>
            <a:r>
              <a:rPr lang="ru-RU" sz="1100" dirty="0">
                <a:cs typeface="Arial" pitchFamily="34" charset="0"/>
              </a:rPr>
              <a:t>4) обеспечивается функция доступности воспитанников к играм, игрушкам, материалам, пособиям, обеспечивающим все основные виды детской активности;</a:t>
            </a:r>
          </a:p>
          <a:p>
            <a:pPr algn="just"/>
            <a:r>
              <a:rPr lang="ru-RU" sz="1100" dirty="0">
                <a:cs typeface="Arial" pitchFamily="34" charset="0"/>
              </a:rPr>
              <a:t>5) все элементы РППС соответствуют требованиям по обеспечению надежности и безопасности их использования, таким как санитарно-эпидемиологические правила и нормативы и правила пожарной безопасности, а также правила безопасного пользования Интернетом.</a:t>
            </a:r>
          </a:p>
          <a:p>
            <a:pPr algn="just"/>
            <a:r>
              <a:rPr lang="ru-RU" sz="1100" b="1" dirty="0">
                <a:cs typeface="Arial" pitchFamily="34" charset="0"/>
              </a:rPr>
              <a:t>Предметно-игровая среда строится на определенных принципах: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cs typeface="Arial" pitchFamily="34" charset="0"/>
              </a:rPr>
              <a:t>Принцип дистанции, позиции при взаимодействии. </a:t>
            </a:r>
            <a:endParaRPr lang="ru-RU" sz="1100" dirty="0" smtClean="0">
              <a:cs typeface="Arial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cs typeface="Arial" pitchFamily="34" charset="0"/>
              </a:rPr>
              <a:t>Принцип активности, самостоятельности, творчества. </a:t>
            </a:r>
            <a:endParaRPr lang="ru-RU" sz="1100" dirty="0" smtClean="0">
              <a:cs typeface="Arial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cs typeface="Arial" pitchFamily="34" charset="0"/>
              </a:rPr>
              <a:t>Принцип стабильности-динамичности</a:t>
            </a:r>
            <a:r>
              <a:rPr lang="ru-RU" sz="1100" dirty="0" smtClean="0">
                <a:cs typeface="Arial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cs typeface="Arial" pitchFamily="34" charset="0"/>
              </a:rPr>
              <a:t>Принцип комплексирования и гибкого зонирования. </a:t>
            </a:r>
            <a:endParaRPr lang="ru-RU" sz="1100" dirty="0" smtClean="0">
              <a:cs typeface="Arial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cs typeface="Arial" pitchFamily="34" charset="0"/>
              </a:rPr>
              <a:t>Принцип </a:t>
            </a:r>
            <a:r>
              <a:rPr lang="ru-RU" sz="1100" dirty="0" err="1">
                <a:cs typeface="Arial" pitchFamily="34" charset="0"/>
              </a:rPr>
              <a:t>эмоциогенности</a:t>
            </a:r>
            <a:r>
              <a:rPr lang="ru-RU" sz="1100" dirty="0">
                <a:cs typeface="Arial" pitchFamily="34" charset="0"/>
              </a:rPr>
              <a:t> среды, индивидуальной комфортности и эмоционального благополучия каждого ребенка</a:t>
            </a:r>
            <a:r>
              <a:rPr lang="ru-RU" sz="1100" dirty="0" smtClean="0">
                <a:cs typeface="Arial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cs typeface="Arial" pitchFamily="34" charset="0"/>
              </a:rPr>
              <a:t>Принцип сочетания привычных и неординарных элементов в эстетической организации среды</a:t>
            </a:r>
            <a:r>
              <a:rPr lang="ru-RU" sz="1100" dirty="0" smtClean="0">
                <a:cs typeface="Arial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cs typeface="Arial" pitchFamily="34" charset="0"/>
              </a:rPr>
              <a:t>Принцип открытости—закрытости</a:t>
            </a:r>
            <a:r>
              <a:rPr lang="ru-RU" sz="1100" dirty="0" smtClean="0">
                <a:cs typeface="Arial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cs typeface="Arial" pitchFamily="34" charset="0"/>
              </a:rPr>
              <a:t>Принцип учета половых и возрастных различий детей. </a:t>
            </a:r>
            <a:endParaRPr lang="ru-RU" sz="1100" dirty="0" smtClean="0">
              <a:cs typeface="Arial" pitchFamily="34" charset="0"/>
            </a:endParaRPr>
          </a:p>
          <a:p>
            <a:pPr algn="just"/>
            <a:r>
              <a:rPr lang="ru-RU" sz="1100" dirty="0">
                <a:cs typeface="Arial" pitchFamily="34" charset="0"/>
              </a:rPr>
              <a:t>Учитывая, что у дошкольников с </a:t>
            </a:r>
            <a:r>
              <a:rPr lang="ru-RU" sz="1100" dirty="0" smtClean="0">
                <a:cs typeface="Arial" pitchFamily="34" charset="0"/>
              </a:rPr>
              <a:t>ЗПР  и ТНР </a:t>
            </a:r>
            <a:r>
              <a:rPr lang="ru-RU" sz="1100" dirty="0">
                <a:cs typeface="Arial" pitchFamily="34" charset="0"/>
              </a:rPr>
              <a:t>снижены общая мотивация деятельности и познавательная активность к среде, предъявляются следующие </a:t>
            </a:r>
            <a:r>
              <a:rPr lang="ru-RU" sz="1100" b="1" dirty="0">
                <a:cs typeface="Arial" pitchFamily="34" charset="0"/>
              </a:rPr>
              <a:t>дополнительные требования: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cs typeface="Arial" pitchFamily="34" charset="0"/>
              </a:rPr>
              <a:t>Принцип занимательности</a:t>
            </a:r>
            <a:r>
              <a:rPr lang="ru-RU" sz="1100" dirty="0" smtClean="0">
                <a:cs typeface="Arial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cs typeface="Arial" pitchFamily="34" charset="0"/>
              </a:rPr>
              <a:t>Принцип новизны</a:t>
            </a:r>
            <a:r>
              <a:rPr lang="ru-RU" sz="1100" dirty="0" smtClean="0">
                <a:cs typeface="Arial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195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133" y="1323427"/>
            <a:ext cx="9710056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Кадровое обеспечение реализации образовательной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Программы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500" i="1" dirty="0" smtClean="0">
                <a:latin typeface="Arial" pitchFamily="34" charset="0"/>
                <a:cs typeface="Arial" pitchFamily="34" charset="0"/>
              </a:rPr>
              <a:t>Руководитель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заведующий ГКДОУ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«ДС №31 «Сказка»</a:t>
            </a:r>
          </a:p>
          <a:p>
            <a:pPr algn="just"/>
            <a:r>
              <a:rPr lang="ru-RU" sz="1500" i="1" dirty="0">
                <a:latin typeface="Arial" pitchFamily="34" charset="0"/>
                <a:cs typeface="Arial" pitchFamily="34" charset="0"/>
              </a:rPr>
              <a:t>Методическая деятельность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: 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заместитель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заведующего, 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старший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воспитатель, 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воспитатели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, 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учитель-дефектолог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, 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учителя-логопеды,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музыкальный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руководитель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педагог-психолог, </a:t>
            </a:r>
          </a:p>
          <a:p>
            <a:pPr algn="just"/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Медицинская </a:t>
            </a:r>
            <a:r>
              <a:rPr lang="ru-RU" sz="1500" i="1" dirty="0">
                <a:latin typeface="Arial" pitchFamily="34" charset="0"/>
                <a:cs typeface="Arial" pitchFamily="34" charset="0"/>
              </a:rPr>
              <a:t>деятельность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: старшая медицинская сестра.</a:t>
            </a:r>
          </a:p>
          <a:p>
            <a:pPr algn="just"/>
            <a:r>
              <a:rPr lang="ru-RU" sz="1500" i="1" dirty="0">
                <a:latin typeface="Arial" pitchFamily="34" charset="0"/>
                <a:cs typeface="Arial" pitchFamily="34" charset="0"/>
              </a:rPr>
              <a:t>Хозяйственная деятельность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: 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заместитель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заведующего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по АХР, 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рабочий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по стирке белья, 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помощник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воспитателей, 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обслуживающий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персонал.</a:t>
            </a:r>
          </a:p>
          <a:p>
            <a:pPr algn="just"/>
            <a:r>
              <a:rPr lang="ru-RU" sz="1500" i="1" dirty="0">
                <a:latin typeface="Arial" pitchFamily="34" charset="0"/>
                <a:cs typeface="Arial" pitchFamily="34" charset="0"/>
              </a:rPr>
              <a:t>Бухгалтерская деятельность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: 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главный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бухгалтер, 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бухгалтер,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специалист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по кадрам.</a:t>
            </a:r>
          </a:p>
        </p:txBody>
      </p:sp>
    </p:spTree>
    <p:extLst>
      <p:ext uri="{BB962C8B-B14F-4D97-AF65-F5344CB8AC3E}">
        <p14:creationId xmlns:p14="http://schemas.microsoft.com/office/powerpoint/2010/main" val="1374624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1952" y="1276019"/>
            <a:ext cx="119634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Материально-техническое обеспечение программы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900" b="1" dirty="0">
                <a:cs typeface="Arial" pitchFamily="34" charset="0"/>
              </a:rPr>
              <a:t>В соответствии со Стандартом предметно-пространственная среда Организации обеспечивает и гарантирует:</a:t>
            </a:r>
          </a:p>
          <a:p>
            <a:pPr algn="just"/>
            <a:r>
              <a:rPr lang="ru-RU" sz="900" dirty="0">
                <a:cs typeface="Arial" pitchFamily="34" charset="0"/>
              </a:rPr>
              <a:t>– охрану и укрепление физического и психического здоровья и эмоционального благополучия детей с </a:t>
            </a:r>
            <a:r>
              <a:rPr lang="ru-RU" sz="900" dirty="0" smtClean="0">
                <a:cs typeface="Arial" pitchFamily="34" charset="0"/>
              </a:rPr>
              <a:t>ЗПР  и ТНР, </a:t>
            </a:r>
            <a:r>
              <a:rPr lang="ru-RU" sz="900" dirty="0">
                <a:cs typeface="Arial" pitchFamily="34" charset="0"/>
              </a:rPr>
              <a:t>в том числе с учетом специфики информационной социализации и рисков Интернет-ресурсов, проявление уважения к их человеческому достоинству, чувствам и потребностям, формирование и поддержку положительной самооценки, уверенности в собственных возможностях и способностях, в том числе при взаимодействии детей друг с другом и в коллективной работе;</a:t>
            </a:r>
          </a:p>
          <a:p>
            <a:pPr algn="just"/>
            <a:r>
              <a:rPr lang="ru-RU" sz="900" dirty="0">
                <a:cs typeface="Arial" pitchFamily="34" charset="0"/>
              </a:rPr>
              <a:t>– максимальную реализацию образовательного потенциала пространства Организации, группы и прилегающих территорий, приспособленных для реализации </a:t>
            </a:r>
            <a:r>
              <a:rPr lang="ru-RU" sz="900" dirty="0" smtClean="0">
                <a:cs typeface="Arial" pitchFamily="34" charset="0"/>
              </a:rPr>
              <a:t>АОП </a:t>
            </a:r>
            <a:r>
              <a:rPr lang="ru-RU" sz="900" dirty="0">
                <a:cs typeface="Arial" pitchFamily="34" charset="0"/>
              </a:rPr>
              <a:t>ДО </a:t>
            </a:r>
            <a:r>
              <a:rPr lang="ru-RU" sz="900" dirty="0" smtClean="0">
                <a:cs typeface="Arial" pitchFamily="34" charset="0"/>
              </a:rPr>
              <a:t>ГКДОУ </a:t>
            </a:r>
            <a:r>
              <a:rPr lang="ru-RU" sz="900" dirty="0">
                <a:cs typeface="Arial" pitchFamily="34" charset="0"/>
              </a:rPr>
              <a:t>«ДС №31 «Сказка», а также материалов, оборудования и инвентаря для развития детей дошкольного возраста с ЗПР </a:t>
            </a:r>
            <a:r>
              <a:rPr lang="ru-RU" sz="900" dirty="0" smtClean="0">
                <a:cs typeface="Arial" pitchFamily="34" charset="0"/>
              </a:rPr>
              <a:t> и ТНР в </a:t>
            </a:r>
            <a:r>
              <a:rPr lang="ru-RU" sz="900" dirty="0">
                <a:cs typeface="Arial" pitchFamily="34" charset="0"/>
              </a:rPr>
              <a:t>соответствии с потребностями каждого возрастного этапа, охраны и укрепления их здоровья, возможностями учета особенностей и коррекции недостатков их развития;</a:t>
            </a:r>
          </a:p>
          <a:p>
            <a:pPr algn="just"/>
            <a:r>
              <a:rPr lang="ru-RU" sz="900" dirty="0">
                <a:cs typeface="Arial" pitchFamily="34" charset="0"/>
              </a:rPr>
              <a:t>– построение вариативного развивающего образования, ориентированного на возможность свободного выбора детьми материалов, видов активности и участников совместной деятельности и общения (сверстников, детей других возрастных дошкольных групп, взрослых), а также свободу в выражении своих чувств и мыслей;</a:t>
            </a:r>
          </a:p>
          <a:p>
            <a:pPr algn="just"/>
            <a:r>
              <a:rPr lang="ru-RU" sz="900" dirty="0">
                <a:cs typeface="Arial" pitchFamily="34" charset="0"/>
              </a:rPr>
              <a:t>– построение образовательной деятельности на основе взаимодействия взрослых с детьми, ориентированного на уважение достоинства и личности, интересы и возможности каждого ребенка и учитывающего социальную ситуацию его развития и соответствующие возрастные и индивидуальные особенности (недопустимость как искусственного ускорения, так и искусственного замедления развития детей);</a:t>
            </a:r>
          </a:p>
          <a:p>
            <a:pPr algn="just"/>
            <a:r>
              <a:rPr lang="ru-RU" sz="900" dirty="0">
                <a:cs typeface="Arial" pitchFamily="34" charset="0"/>
              </a:rPr>
              <a:t>– создание условий для профессиональной деятельности педагогов, обеспечивающих реализацию программы (воспитателей, музыкального руководителя, учителя-дефектолога, педагога-психолога, педагогов дополнительного образования), непрерывного самосовершенствования и профессионального развития педагогических работников, а также содействие в определении собственных целей, личных и профессиональных потребностей и мотивов;</a:t>
            </a:r>
          </a:p>
          <a:p>
            <a:pPr algn="just"/>
            <a:r>
              <a:rPr lang="ru-RU" sz="900" dirty="0">
                <a:cs typeface="Arial" pitchFamily="34" charset="0"/>
              </a:rPr>
              <a:t>– открытость дошкольного образования и вовлечение родителей (законных представителей) непосредственно в образовательную деятельность, осуществление их поддержки в деле образования и воспитания детей, охране и укреплении их здоровья, а также поддержки образовательных инициатив внутри семьи;</a:t>
            </a:r>
          </a:p>
          <a:p>
            <a:pPr algn="just"/>
            <a:r>
              <a:rPr lang="ru-RU" sz="900" dirty="0">
                <a:cs typeface="Arial" pitchFamily="34" charset="0"/>
              </a:rPr>
              <a:t>– создание равных условий, максимально способствующих реализации различных образовательных программ в Организации, для детей, принадлежащих к разным национально-культурным, религиозным общностям и социальным слоям, а также имеющих различные (в том числе ограниченные) возможности здоровья в рамках </a:t>
            </a:r>
            <a:r>
              <a:rPr lang="ru-RU" sz="900" dirty="0" smtClean="0">
                <a:cs typeface="Arial" pitchFamily="34" charset="0"/>
              </a:rPr>
              <a:t>ЗПР и ТНР. </a:t>
            </a:r>
          </a:p>
          <a:p>
            <a:pPr algn="just"/>
            <a:r>
              <a:rPr lang="ru-RU" sz="900" b="1" dirty="0">
                <a:cs typeface="Arial" pitchFamily="34" charset="0"/>
              </a:rPr>
              <a:t>ГКДОУ «ДС №31 «Сказка», осуществляющая образовательную деятельность по </a:t>
            </a:r>
            <a:r>
              <a:rPr lang="ru-RU" sz="900" b="1" dirty="0" smtClean="0">
                <a:cs typeface="Arial" pitchFamily="34" charset="0"/>
              </a:rPr>
              <a:t>АОП ГКДОУ </a:t>
            </a:r>
            <a:r>
              <a:rPr lang="ru-RU" sz="900" b="1" dirty="0">
                <a:cs typeface="Arial" pitchFamily="34" charset="0"/>
              </a:rPr>
              <a:t>«ДС №31 «Сказка</a:t>
            </a:r>
            <a:r>
              <a:rPr lang="ru-RU" sz="900" b="1" dirty="0" smtClean="0">
                <a:cs typeface="Arial" pitchFamily="34" charset="0"/>
              </a:rPr>
              <a:t>» </a:t>
            </a:r>
            <a:r>
              <a:rPr lang="ru-RU" sz="900" b="1" dirty="0">
                <a:cs typeface="Arial" pitchFamily="34" charset="0"/>
              </a:rPr>
              <a:t>создает материально-технические условия, обеспечивающие:</a:t>
            </a:r>
          </a:p>
          <a:p>
            <a:pPr algn="just"/>
            <a:r>
              <a:rPr lang="ru-RU" sz="900" dirty="0">
                <a:cs typeface="Arial" pitchFamily="34" charset="0"/>
              </a:rPr>
              <a:t>1) возможность достижения воспитанниками планируемых результатов освоения </a:t>
            </a:r>
            <a:r>
              <a:rPr lang="ru-RU" sz="900" dirty="0" smtClean="0">
                <a:cs typeface="Arial" pitchFamily="34" charset="0"/>
              </a:rPr>
              <a:t>АОП </a:t>
            </a:r>
            <a:r>
              <a:rPr lang="ru-RU" sz="900" dirty="0">
                <a:cs typeface="Arial" pitchFamily="34" charset="0"/>
              </a:rPr>
              <a:t>ДО </a:t>
            </a:r>
            <a:r>
              <a:rPr lang="ru-RU" sz="900" dirty="0" smtClean="0">
                <a:cs typeface="Arial" pitchFamily="34" charset="0"/>
              </a:rPr>
              <a:t>ГКДОУ </a:t>
            </a:r>
            <a:r>
              <a:rPr lang="ru-RU" sz="900" dirty="0">
                <a:cs typeface="Arial" pitchFamily="34" charset="0"/>
              </a:rPr>
              <a:t>«ДС №31 «Сказка»;</a:t>
            </a:r>
          </a:p>
          <a:p>
            <a:pPr algn="just"/>
            <a:r>
              <a:rPr lang="ru-RU" sz="900" dirty="0">
                <a:cs typeface="Arial" pitchFamily="34" charset="0"/>
              </a:rPr>
              <a:t>2) выполнение требований</a:t>
            </a:r>
            <a:r>
              <a:rPr lang="ru-RU" sz="900" dirty="0" smtClean="0">
                <a:cs typeface="Arial" pitchFamily="34" charset="0"/>
              </a:rPr>
              <a:t>: выполнение </a:t>
            </a:r>
            <a:r>
              <a:rPr lang="ru-RU" sz="900" dirty="0">
                <a:cs typeface="Arial" pitchFamily="34" charset="0"/>
              </a:rPr>
              <a:t>общих санитарно-эпидемиологических правил и нормативов, удовлетворяющих требования СанПиН, к</a:t>
            </a:r>
            <a:r>
              <a:rPr lang="ru-RU" sz="900" dirty="0" smtClean="0">
                <a:cs typeface="Arial" pitchFamily="34" charset="0"/>
              </a:rPr>
              <a:t>: условиям </a:t>
            </a:r>
            <a:r>
              <a:rPr lang="ru-RU" sz="900" dirty="0">
                <a:cs typeface="Arial" pitchFamily="34" charset="0"/>
              </a:rPr>
              <a:t>размещения организаций, осуществляющих образовательную деятельность</a:t>
            </a:r>
            <a:r>
              <a:rPr lang="ru-RU" sz="900" dirty="0" smtClean="0">
                <a:cs typeface="Arial" pitchFamily="34" charset="0"/>
              </a:rPr>
              <a:t>, оборудованию </a:t>
            </a:r>
            <a:r>
              <a:rPr lang="ru-RU" sz="900" dirty="0">
                <a:cs typeface="Arial" pitchFamily="34" charset="0"/>
              </a:rPr>
              <a:t>и содержанию территории и помещений</a:t>
            </a:r>
            <a:r>
              <a:rPr lang="ru-RU" sz="900" dirty="0" smtClean="0">
                <a:cs typeface="Arial" pitchFamily="34" charset="0"/>
              </a:rPr>
              <a:t>, размещению </a:t>
            </a:r>
            <a:r>
              <a:rPr lang="ru-RU" sz="900" dirty="0">
                <a:cs typeface="Arial" pitchFamily="34" charset="0"/>
              </a:rPr>
              <a:t>оборудования в помещениях</a:t>
            </a:r>
            <a:r>
              <a:rPr lang="ru-RU" sz="900" dirty="0" smtClean="0">
                <a:cs typeface="Arial" pitchFamily="34" charset="0"/>
              </a:rPr>
              <a:t>, естественному </a:t>
            </a:r>
            <a:r>
              <a:rPr lang="ru-RU" sz="900" dirty="0">
                <a:cs typeface="Arial" pitchFamily="34" charset="0"/>
              </a:rPr>
              <a:t>и искусственному освещению помещений</a:t>
            </a:r>
            <a:r>
              <a:rPr lang="ru-RU" sz="900" dirty="0" smtClean="0">
                <a:cs typeface="Arial" pitchFamily="34" charset="0"/>
              </a:rPr>
              <a:t>, отоплению </a:t>
            </a:r>
            <a:r>
              <a:rPr lang="ru-RU" sz="900" dirty="0">
                <a:cs typeface="Arial" pitchFamily="34" charset="0"/>
              </a:rPr>
              <a:t>и вентиляции</a:t>
            </a:r>
            <a:r>
              <a:rPr lang="ru-RU" sz="900" dirty="0" smtClean="0">
                <a:cs typeface="Arial" pitchFamily="34" charset="0"/>
              </a:rPr>
              <a:t>, водоснабжению </a:t>
            </a:r>
            <a:r>
              <a:rPr lang="ru-RU" sz="900" dirty="0">
                <a:cs typeface="Arial" pitchFamily="34" charset="0"/>
              </a:rPr>
              <a:t>и канализации</a:t>
            </a:r>
            <a:r>
              <a:rPr lang="ru-RU" sz="900" dirty="0" smtClean="0">
                <a:cs typeface="Arial" pitchFamily="34" charset="0"/>
              </a:rPr>
              <a:t>, организации </a:t>
            </a:r>
            <a:r>
              <a:rPr lang="ru-RU" sz="900" dirty="0">
                <a:cs typeface="Arial" pitchFamily="34" charset="0"/>
              </a:rPr>
              <a:t>питания</a:t>
            </a:r>
            <a:r>
              <a:rPr lang="ru-RU" sz="900" dirty="0" smtClean="0">
                <a:cs typeface="Arial" pitchFamily="34" charset="0"/>
              </a:rPr>
              <a:t>, медицинскому </a:t>
            </a:r>
            <a:r>
              <a:rPr lang="ru-RU" sz="900" dirty="0">
                <a:cs typeface="Arial" pitchFamily="34" charset="0"/>
              </a:rPr>
              <a:t>обеспечению</a:t>
            </a:r>
            <a:r>
              <a:rPr lang="ru-RU" sz="900" dirty="0" smtClean="0">
                <a:cs typeface="Arial" pitchFamily="34" charset="0"/>
              </a:rPr>
              <a:t>, </a:t>
            </a:r>
            <a:r>
              <a:rPr lang="ru-RU" sz="900" dirty="0">
                <a:cs typeface="Arial" pitchFamily="34" charset="0"/>
              </a:rPr>
              <a:t>	приему детей в организации, режиму дня и организации </a:t>
            </a:r>
            <a:r>
              <a:rPr lang="ru-RU" sz="900" dirty="0" err="1">
                <a:cs typeface="Arial" pitchFamily="34" charset="0"/>
              </a:rPr>
              <a:t>воспитательно</a:t>
            </a:r>
            <a:r>
              <a:rPr lang="ru-RU" sz="900" dirty="0">
                <a:cs typeface="Arial" pitchFamily="34" charset="0"/>
              </a:rPr>
              <a:t>-образовательного процесса</a:t>
            </a:r>
            <a:r>
              <a:rPr lang="ru-RU" sz="900" dirty="0" smtClean="0">
                <a:cs typeface="Arial" pitchFamily="34" charset="0"/>
              </a:rPr>
              <a:t>, организации </a:t>
            </a:r>
            <a:r>
              <a:rPr lang="ru-RU" sz="900" dirty="0">
                <a:cs typeface="Arial" pitchFamily="34" charset="0"/>
              </a:rPr>
              <a:t>физического воспитания</a:t>
            </a:r>
            <a:r>
              <a:rPr lang="ru-RU" sz="900" dirty="0" smtClean="0">
                <a:cs typeface="Arial" pitchFamily="34" charset="0"/>
              </a:rPr>
              <a:t>, личной </a:t>
            </a:r>
            <a:r>
              <a:rPr lang="ru-RU" sz="900" dirty="0">
                <a:cs typeface="Arial" pitchFamily="34" charset="0"/>
              </a:rPr>
              <a:t>гигиене персонала</a:t>
            </a:r>
            <a:r>
              <a:rPr lang="ru-RU" sz="900" dirty="0" smtClean="0">
                <a:cs typeface="Arial" pitchFamily="34" charset="0"/>
              </a:rPr>
              <a:t>; пожарной </a:t>
            </a:r>
            <a:r>
              <a:rPr lang="ru-RU" sz="900" dirty="0">
                <a:cs typeface="Arial" pitchFamily="34" charset="0"/>
              </a:rPr>
              <a:t>безопасности и электробезопасности</a:t>
            </a:r>
            <a:r>
              <a:rPr lang="ru-RU" sz="900" dirty="0" smtClean="0">
                <a:cs typeface="Arial" pitchFamily="34" charset="0"/>
              </a:rPr>
              <a:t>; охране здоровья воспитанников и охране труда работников ГКДОУ «ДС №31 «Сказка».</a:t>
            </a:r>
          </a:p>
          <a:p>
            <a:pPr algn="just"/>
            <a:r>
              <a:rPr lang="ru-RU" sz="900" dirty="0" smtClean="0">
                <a:cs typeface="Arial" pitchFamily="34" charset="0"/>
              </a:rPr>
              <a:t>3</a:t>
            </a:r>
            <a:r>
              <a:rPr lang="ru-RU" sz="900" dirty="0">
                <a:cs typeface="Arial" pitchFamily="34" charset="0"/>
              </a:rPr>
              <a:t>) возможность для беспрепятственного доступа воспитанников с ограниченными возможностями здоровья, в т. ч. детей-инвалидов, к объектам инфраструктуры ГКДОУ «ДС №31 «Сказка», осуществляющей образовательную деятельность. </a:t>
            </a:r>
          </a:p>
          <a:p>
            <a:pPr algn="just"/>
            <a:r>
              <a:rPr lang="ru-RU" sz="900" dirty="0">
                <a:cs typeface="Arial" pitchFamily="34" charset="0"/>
              </a:rPr>
              <a:t>Предметно-пространственная развивающая образовательная среда ГКДОУ «ДС №31 «Сказка» обеспечивает возможность реализации разных видов детской активности: игровой, коммуникативной, познавательно-исследовательской, двигательной, конструирования, восприятия произведений словесного, музыкального и изобразительного творчества, продуктивной деятельности и пр. Среда обеспечивает потребность детей на каждом возрастном этапе, соответствует требованиям охраны жизни детей и укрепления здоровья с учетом образовательных потребностей детей с </a:t>
            </a:r>
            <a:r>
              <a:rPr lang="ru-RU" sz="900" dirty="0" smtClean="0">
                <a:cs typeface="Arial" pitchFamily="34" charset="0"/>
              </a:rPr>
              <a:t>ЗПР и ТНР. </a:t>
            </a:r>
            <a:endParaRPr lang="ru-RU" sz="900" dirty="0">
              <a:cs typeface="Arial" pitchFamily="34" charset="0"/>
            </a:endParaRPr>
          </a:p>
          <a:p>
            <a:pPr algn="just"/>
            <a:r>
              <a:rPr lang="ru-RU" sz="900" b="1" dirty="0">
                <a:cs typeface="Arial" pitchFamily="34" charset="0"/>
              </a:rPr>
              <a:t>Предметно-пространственная развивающая образовательная среда удовлетворяет следующим требованиям</a:t>
            </a:r>
            <a:r>
              <a:rPr lang="ru-RU" sz="900" dirty="0" smtClean="0">
                <a:cs typeface="Arial" pitchFamily="34" charset="0"/>
              </a:rPr>
              <a:t>: Содержательно-насыщенная </a:t>
            </a:r>
            <a:r>
              <a:rPr lang="ru-RU" sz="900" dirty="0">
                <a:cs typeface="Arial" pitchFamily="34" charset="0"/>
              </a:rPr>
              <a:t>и </a:t>
            </a:r>
            <a:r>
              <a:rPr lang="ru-RU" sz="900" dirty="0" smtClean="0">
                <a:cs typeface="Arial" pitchFamily="34" charset="0"/>
              </a:rPr>
              <a:t>динамичная; Трансформируемая; Полифункциональная; Доступная; Безопасная; Эстетичная.</a:t>
            </a:r>
          </a:p>
          <a:p>
            <a:pPr algn="just"/>
            <a:r>
              <a:rPr lang="ru-RU" sz="900" b="1" dirty="0">
                <a:cs typeface="Arial" pitchFamily="34" charset="0"/>
              </a:rPr>
              <a:t>Для реализации всех видов образовательной деятельности воспитанников с </a:t>
            </a:r>
            <a:r>
              <a:rPr lang="ru-RU" sz="900" b="1" dirty="0" smtClean="0">
                <a:cs typeface="Arial" pitchFamily="34" charset="0"/>
              </a:rPr>
              <a:t>ЗПР и ТНР, </a:t>
            </a:r>
            <a:r>
              <a:rPr lang="ru-RU" sz="900" b="1" dirty="0">
                <a:cs typeface="Arial" pitchFamily="34" charset="0"/>
              </a:rPr>
              <a:t>педагогической, административной и хозяйственной деятельности ГКДОУ «ДС №31 «Сказка» оснащена и оборудована: </a:t>
            </a:r>
          </a:p>
          <a:p>
            <a:pPr algn="just"/>
            <a:r>
              <a:rPr lang="ru-RU" sz="900" dirty="0">
                <a:cs typeface="Arial" pitchFamily="34" charset="0"/>
              </a:rPr>
              <a:t>–  мебелью, техническим оборудованием, инвентарем для художественного творчества, музыкальными инструментами, спортивным и хозяйственным инвентарем;</a:t>
            </a:r>
          </a:p>
          <a:p>
            <a:pPr algn="just"/>
            <a:r>
              <a:rPr lang="ru-RU" sz="900" dirty="0">
                <a:cs typeface="Arial" pitchFamily="34" charset="0"/>
              </a:rPr>
              <a:t>– помещениями для игры и общения, занятий различными видами дошкольной деятельности (трудовой, конструктивной, продуктивной, театрализованной, познавательно-исследовательской), двигательной и других форм детской активности с участием взрослых и других детей;</a:t>
            </a:r>
          </a:p>
          <a:p>
            <a:pPr algn="just"/>
            <a:r>
              <a:rPr lang="ru-RU" sz="900" dirty="0">
                <a:cs typeface="Arial" pitchFamily="34" charset="0"/>
              </a:rPr>
              <a:t>– учебно-методическим комплектом для реализации </a:t>
            </a:r>
            <a:r>
              <a:rPr lang="ru-RU" sz="900" dirty="0" smtClean="0">
                <a:cs typeface="Arial" pitchFamily="34" charset="0"/>
              </a:rPr>
              <a:t>АОП </a:t>
            </a:r>
            <a:r>
              <a:rPr lang="ru-RU" sz="900" dirty="0">
                <a:cs typeface="Arial" pitchFamily="34" charset="0"/>
              </a:rPr>
              <a:t>ДО </a:t>
            </a:r>
            <a:r>
              <a:rPr lang="ru-RU" sz="900" dirty="0" smtClean="0">
                <a:cs typeface="Arial" pitchFamily="34" charset="0"/>
              </a:rPr>
              <a:t>ГКДОУ </a:t>
            </a:r>
            <a:r>
              <a:rPr lang="ru-RU" sz="900" dirty="0">
                <a:cs typeface="Arial" pitchFamily="34" charset="0"/>
              </a:rPr>
              <a:t>«ДС №31 «Сказка», дополнительной литературой по проблеме организации коррекционно-образовательной деятельности с детьми с ОВЗ, в том числе с </a:t>
            </a:r>
            <a:r>
              <a:rPr lang="ru-RU" sz="900" dirty="0" smtClean="0">
                <a:cs typeface="Arial" pitchFamily="34" charset="0"/>
              </a:rPr>
              <a:t>ЗПР и ТНР;</a:t>
            </a:r>
            <a:endParaRPr lang="ru-RU" sz="900" dirty="0">
              <a:cs typeface="Arial" pitchFamily="34" charset="0"/>
            </a:endParaRPr>
          </a:p>
          <a:p>
            <a:pPr algn="just"/>
            <a:r>
              <a:rPr lang="ru-RU" sz="900" dirty="0">
                <a:cs typeface="Arial" pitchFamily="34" charset="0"/>
              </a:rPr>
              <a:t>– комплектами развивающих игр и игрушек, способствующими разностороннему развитию детей в соответствии с направлениями развития дошкольников в соответствии с ФГОС ДО и специальными образовательными потребностями детей с </a:t>
            </a:r>
            <a:r>
              <a:rPr lang="ru-RU" sz="900" dirty="0" smtClean="0">
                <a:cs typeface="Arial" pitchFamily="34" charset="0"/>
              </a:rPr>
              <a:t>ЗПР и ЗПР.</a:t>
            </a:r>
            <a:endParaRPr lang="ru-RU" sz="900" dirty="0">
              <a:cs typeface="Arial" pitchFamily="34" charset="0"/>
            </a:endParaRPr>
          </a:p>
          <a:p>
            <a:pPr algn="just"/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644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087" y="1120953"/>
            <a:ext cx="119634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Финансовые условия реализации Программы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Финансовое обеспечение реализации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АОП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ГКДОУ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«ДС №31 «Сказка» осуществляется в соответствии с потребностями ДОУ на осуществление всех необходимых расходов на обеспечение конституционного права на бесплатное и общедоступное дошкольное образование с учетом направленности группы, режима пребывания детей в группе, возрастом воспитанников и прочими особенностями реализации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АОП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ГКДОУ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«ДС №31 «Сказка».</a:t>
            </a:r>
          </a:p>
          <a:p>
            <a:pPr algn="just"/>
            <a:r>
              <a:rPr lang="ru-RU" sz="1400" b="1" dirty="0">
                <a:latin typeface="Arial" pitchFamily="34" charset="0"/>
                <a:cs typeface="Arial" pitchFamily="34" charset="0"/>
              </a:rPr>
              <a:t>Объем финансового обеспечения реализации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АОП ГКДОУ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«ДС №31 «Сказка» определяется исходя из Требований к условиям реализации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АОП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ГКДОУ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«ДС №31 «Сказка» и должен быть достаточным и необходимым для осуществления ДОУ: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расходов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на оплату труда работников, реализующих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АОП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ДО детей с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ГКДОУ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«ДС №31 «Сказка»;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расходов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на средства обучения, включая средства обучения, необходимые для организации реализации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АОП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ГКДОУ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«ДС №31 «Сказка», соответствующие материалы, в том числе приобретение учебных изданий в бумажном и электронном видах, дидактических материалов, аудио- и видеоматериалов, средств обучения, в том числе материалов, оборудования, спецодежды, игр и игрушек, электронных образовательных ресурсов, необходимых для организации всех видов образовательной деятельности и создания развивающей предметно-пространственной среды (в том числе специальных для детей с ОВЗ и детей-инвалидов), приобретения обновляемых образовательных ресурсов, в том числе расходных материалов, подписки на актуализацию электронных ресурсов, пополнение комплекта средств обучения и подписки на техническое сопровождение деятельности средств обучения, спортивного, оздоровительного оборудования, инвентаря, оплату услуг связи, в том числе расходов, связанных с подключением к информационной сети Интернет;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расходов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связанных с дополнительным профессиональным образованием педагогических работников по профилю их педагогической деятельности;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иных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расходов, связанных с реализацией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АОП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ГКДОУ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«ДС №31 «Сказка», в том числе необходимых для организации деятельности Организации по реализации программы (включая приобретение услуг, в том числе коммунальных).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Учредитель обеспечивает финансирование деятельности на основе распределения бюджетных ассигнований по смете для реализации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АОП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ГКДОУ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«ДС №31 «Сказка». </a:t>
            </a:r>
          </a:p>
        </p:txBody>
      </p:sp>
    </p:spTree>
    <p:extLst>
      <p:ext uri="{BB962C8B-B14F-4D97-AF65-F5344CB8AC3E}">
        <p14:creationId xmlns:p14="http://schemas.microsoft.com/office/powerpoint/2010/main" val="3180013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2806" y="1088296"/>
            <a:ext cx="1153885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Планирование образовательной деятельности</a:t>
            </a:r>
          </a:p>
          <a:p>
            <a:pPr algn="just"/>
            <a:r>
              <a:rPr lang="ru-RU" sz="1200" dirty="0">
                <a:latin typeface="Arial" pitchFamily="34" charset="0"/>
                <a:cs typeface="Arial" pitchFamily="34" charset="0"/>
              </a:rPr>
              <a:t>Расписание организованной образовательной деятельности в группах компенсирующей направленности является нормативным локальным документом, регламентирующим организацию образовательного процесса с учетом специфики организации педагогического процесса, учебно-методического, кадрового и материально-технического оснащения.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Объем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образовательной нагрузки в течение недели определен в соответствии с санитарно-эпидемиологическими требованиями к устройству, содержанию и организации режима работы дошкольных образовательных учреждений (СанПиН 2.4.1.3049-13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ru-RU" sz="1200" b="1" dirty="0">
                <a:latin typeface="Arial" pitchFamily="34" charset="0"/>
                <a:cs typeface="Arial" pitchFamily="34" charset="0"/>
              </a:rPr>
              <a:t>Максимально допустимый объем образовательной нагрузки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, включая реализацию дополнительных образовательных программ, для детей дошкольного возраста составляет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: Средняя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группа (дети пятого года жизни) – 4 часа в неделю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; Старшая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группа (дети шестого года жизни) – 6 часов 15 мин в неделю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; Подготовительная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к школе группа (дети седьмого года жизни) – 8 часов 30 мин в неделю.</a:t>
            </a:r>
          </a:p>
          <a:p>
            <a:pPr algn="just"/>
            <a:r>
              <a:rPr lang="ru-RU" sz="1200" b="1" dirty="0">
                <a:latin typeface="Arial" pitchFamily="34" charset="0"/>
                <a:cs typeface="Arial" pitchFamily="34" charset="0"/>
              </a:rPr>
              <a:t>Продолжительность организованной образовательной деятельности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: для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детей 5-го года жизни – не более 20 мин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; для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детей 6-го года жизни – не более 25 мин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; для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детей 7-го года жизни – не более 30 мин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 С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целью предупреждения переутомления детей проводятся физкультминутки, перерывы не менее 10 минут.</a:t>
            </a:r>
          </a:p>
          <a:p>
            <a:pPr algn="just"/>
            <a:r>
              <a:rPr lang="ru-RU" sz="1200" b="1" dirty="0">
                <a:latin typeface="Arial" pitchFamily="34" charset="0"/>
                <a:cs typeface="Arial" pitchFamily="34" charset="0"/>
              </a:rPr>
              <a:t>Максимально допустимый объем нагрузки в первой половине дня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: в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средней группе не превышает 40 минут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; в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старшей и подготовительной к школе группах – 45 минут и 1,5 часа соответственно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 Организованная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образовательная деятельность преимущественно проводится в первой половине дня, для детей среднего и старшего дошкольного возраста может проводиться во второй половине дня, но не чаще 2-3 раз в неделю, преимущественно художественно-продуктивного или двигательного характера.</a:t>
            </a:r>
          </a:p>
          <a:p>
            <a:pPr algn="just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Организация образовательной деятельности в течение учебного года:</a:t>
            </a:r>
          </a:p>
          <a:p>
            <a:pPr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с 01.09 – 15.09 – адаптационный, диагностический период;</a:t>
            </a:r>
          </a:p>
          <a:p>
            <a:pPr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16.09 – 31.10 – учебный период;</a:t>
            </a:r>
          </a:p>
          <a:p>
            <a:pPr algn="just"/>
            <a:r>
              <a:rPr lang="ru-RU" sz="1200" dirty="0">
                <a:latin typeface="Arial" pitchFamily="34" charset="0"/>
                <a:cs typeface="Arial" pitchFamily="34" charset="0"/>
              </a:rPr>
              <a:t>Первая неделя ноября – «Неделя игры и игрушки»;</a:t>
            </a:r>
          </a:p>
          <a:p>
            <a:pPr algn="just"/>
            <a:r>
              <a:rPr lang="ru-RU" sz="1200" dirty="0">
                <a:latin typeface="Arial" pitchFamily="34" charset="0"/>
                <a:cs typeface="Arial" pitchFamily="34" charset="0"/>
              </a:rPr>
              <a:t>с 08.11 – 31.01 – учебный период;</a:t>
            </a:r>
          </a:p>
          <a:p>
            <a:pPr algn="just"/>
            <a:r>
              <a:rPr lang="ru-RU" sz="1200" dirty="0">
                <a:latin typeface="Arial" pitchFamily="34" charset="0"/>
                <a:cs typeface="Arial" pitchFamily="34" charset="0"/>
              </a:rPr>
              <a:t>Первая неделя февраля – «Неделя зимних игр и забав»;</a:t>
            </a:r>
          </a:p>
          <a:p>
            <a:pPr algn="just"/>
            <a:r>
              <a:rPr lang="ru-RU" sz="1200" dirty="0">
                <a:latin typeface="Arial" pitchFamily="34" charset="0"/>
                <a:cs typeface="Arial" pitchFamily="34" charset="0"/>
              </a:rPr>
              <a:t>с 08.02 – 15.05 – учебный период;</a:t>
            </a:r>
          </a:p>
          <a:p>
            <a:pPr algn="just"/>
            <a:r>
              <a:rPr lang="ru-RU" sz="1200" dirty="0">
                <a:latin typeface="Arial" pitchFamily="34" charset="0"/>
                <a:cs typeface="Arial" pitchFamily="34" charset="0"/>
              </a:rPr>
              <a:t>с 16.05 – 31.05 –диагностический период;</a:t>
            </a:r>
          </a:p>
          <a:p>
            <a:pPr algn="just"/>
            <a:r>
              <a:rPr lang="ru-RU" sz="1200" dirty="0">
                <a:latin typeface="Arial" pitchFamily="34" charset="0"/>
                <a:cs typeface="Arial" pitchFamily="34" charset="0"/>
              </a:rPr>
              <a:t>с 01.06 – 31.08 – летний оздоровительный период.</a:t>
            </a:r>
          </a:p>
          <a:p>
            <a:pPr algn="just"/>
            <a:r>
              <a:rPr lang="ru-RU" sz="1200" dirty="0">
                <a:latin typeface="Arial" pitchFamily="34" charset="0"/>
                <a:cs typeface="Arial" pitchFamily="34" charset="0"/>
              </a:rPr>
              <a:t>Комплексно-тематический принцип планирования образовательной деятельности в учреждении предполагает лексическую тему периода, которая реализуется в разных видах детской деятельности. При планировании лексических тем учитывалось: Темы разрабатываются творческой группой педагогов по возрастному принципу; Одной теме уделяется 1 неделя; Формы реализации темы носят интегративный характер; Отражение темы в развивающей среде группы; Реализация темы через разные виды детской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134260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2376" y="1801528"/>
            <a:ext cx="1079906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Режим дня и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распорядок</a:t>
            </a:r>
          </a:p>
          <a:p>
            <a:pPr algn="ctr"/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ДОУ разработаны следующие виды режимов: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холодный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период;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тёплый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период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года.</a:t>
            </a: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Режим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дня строится с учетом сезонных изменений. В теплый период года увеличивается ежедневная длительность пребывания детей на свежем воздухе, при наличии условий непосредственно образовательная деятельность переносится на прогулку. При осуществлении основных моментов режима важен индивидуальный подход к ребенку: сон может быть у детей разным по длительности и др.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ВДОУ разработана физкультурно-оздоровительная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работа (режим двигательной активности),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оздоровления 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закаливания.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386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9981" y="1132710"/>
            <a:ext cx="1153885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Перечень нормативных и нормативно-методических документов 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Закон </a:t>
            </a:r>
            <a:r>
              <a:rPr lang="ru-RU" sz="1000" dirty="0">
                <a:cs typeface="Arial" pitchFamily="34" charset="0"/>
              </a:rPr>
              <a:t>РФ «Об основных гарантиях прав ребенка в Российской Федерации» </a:t>
            </a:r>
            <a:r>
              <a:rPr lang="ru-RU" sz="1000" dirty="0" smtClean="0">
                <a:cs typeface="Arial" pitchFamily="34" charset="0"/>
              </a:rPr>
              <a:t>от </a:t>
            </a:r>
            <a:r>
              <a:rPr lang="ru-RU" sz="1000" dirty="0">
                <a:cs typeface="Arial" pitchFamily="34" charset="0"/>
              </a:rPr>
              <a:t>24 июля 1998 года № 124–ФЗ (с изменениями на 21 декабря 2004 года).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Конвенция </a:t>
            </a:r>
            <a:r>
              <a:rPr lang="ru-RU" sz="1000" dirty="0">
                <a:cs typeface="Arial" pitchFamily="34" charset="0"/>
              </a:rPr>
              <a:t>о правах ребенка. Принята резолюцией 44/25 Генеральной Ассамблеи от 20 ноября 1989 года – ООН 1990.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Приказ </a:t>
            </a:r>
            <a:r>
              <a:rPr lang="ru-RU" sz="1000" dirty="0">
                <a:cs typeface="Arial" pitchFamily="34" charset="0"/>
              </a:rPr>
              <a:t>Министерства образования и науки Российской Федерации от 17 октября 2013 г. N 1155 г. Москва «Об утверждении федерального государственного образовательного стандарта дошкольного образования</a:t>
            </a:r>
            <a:r>
              <a:rPr lang="ru-RU" sz="1000" dirty="0" smtClean="0">
                <a:cs typeface="Arial" pitchFamily="34" charset="0"/>
              </a:rPr>
              <a:t>».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000" dirty="0" smtClean="0"/>
              <a:t>Федеральная адаптированная образовательная программа дошкольного образования для обучающихся с ограниченными возможностями здоровья Приказ Министерства просвещения Российской Федерации от 24 ноября 2022 г. N 1022</a:t>
            </a:r>
            <a:endParaRPr lang="ru-RU" sz="1000" b="1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Приказ </a:t>
            </a:r>
            <a:r>
              <a:rPr lang="ru-RU" sz="1000" dirty="0">
                <a:cs typeface="Arial" pitchFamily="34" charset="0"/>
              </a:rPr>
              <a:t>Министерства образования и науки РФ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Постановление </a:t>
            </a:r>
            <a:r>
              <a:rPr lang="ru-RU" sz="1000" dirty="0">
                <a:cs typeface="Arial" pitchFamily="34" charset="0"/>
              </a:rPr>
              <a:t>Главного государственного санитарного врача Российской Федерации от 19 декабря 2013 г. № 68 «Об утверждении СанПиН 2.4.1.3147-13 «Санитарно-эпидемиологические требования к дошкольным группам, размещенным в жилых помещениях жилищного фонда».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Приказ </a:t>
            </a:r>
            <a:r>
              <a:rPr lang="ru-RU" sz="1000" dirty="0" err="1">
                <a:cs typeface="Arial" pitchFamily="34" charset="0"/>
              </a:rPr>
              <a:t>Минобрнауки</a:t>
            </a:r>
            <a:r>
              <a:rPr lang="ru-RU" sz="1000" dirty="0">
                <a:cs typeface="Arial" pitchFamily="34" charset="0"/>
              </a:rPr>
              <a:t> России от 17.10.2013 N 1155 «Об утверждении федерального государственного образовательного стандарта дошкольного образования» (Зарегистрировано в Минюсте России 14.11.2013 N 30384).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Приказ </a:t>
            </a:r>
            <a:r>
              <a:rPr lang="ru-RU" sz="1000" dirty="0">
                <a:cs typeface="Arial" pitchFamily="34" charset="0"/>
              </a:rPr>
              <a:t>Министерства образования и науки Российской Федерации (</a:t>
            </a:r>
            <a:r>
              <a:rPr lang="ru-RU" sz="1000" dirty="0" err="1">
                <a:cs typeface="Arial" pitchFamily="34" charset="0"/>
              </a:rPr>
              <a:t>Минобрнауки</a:t>
            </a:r>
            <a:r>
              <a:rPr lang="ru-RU" sz="1000" dirty="0">
                <a:cs typeface="Arial" pitchFamily="34" charset="0"/>
              </a:rPr>
              <a:t> России) N 1014 г от 30 августа 2013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Приказ </a:t>
            </a:r>
            <a:r>
              <a:rPr lang="ru-RU" sz="1000" dirty="0" err="1">
                <a:cs typeface="Arial" pitchFamily="34" charset="0"/>
              </a:rPr>
              <a:t>Минобрнауки</a:t>
            </a:r>
            <a:r>
              <a:rPr lang="ru-RU" sz="1000" dirty="0">
                <a:cs typeface="Arial" pitchFamily="34" charset="0"/>
              </a:rPr>
              <a:t> России от 30.08.2013 N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Приказ </a:t>
            </a:r>
            <a:r>
              <a:rPr lang="ru-RU" sz="1000" dirty="0" err="1">
                <a:cs typeface="Arial" pitchFamily="34" charset="0"/>
              </a:rPr>
              <a:t>Минздравсоцразвития</a:t>
            </a:r>
            <a:r>
              <a:rPr lang="ru-RU" sz="1000" dirty="0">
                <a:cs typeface="Arial" pitchFamily="34" charset="0"/>
              </a:rPr>
              <a:t> России от 26 августа 2010 г. № 761н (ред. от 31.05.2011) «Об утверждении Единого квалификационного справочника должностей руководителей, специалистов и служащих, раздел Квалификационные характеристики должностей работников образования».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Письмо </a:t>
            </a:r>
            <a:r>
              <a:rPr lang="ru-RU" sz="1000" dirty="0" err="1">
                <a:cs typeface="Arial" pitchFamily="34" charset="0"/>
              </a:rPr>
              <a:t>Минобрнауки</a:t>
            </a:r>
            <a:r>
              <a:rPr lang="ru-RU" sz="1000" dirty="0">
                <a:cs typeface="Arial" pitchFamily="34" charset="0"/>
              </a:rPr>
              <a:t> России «Комментарии к ФГОС ДО» от 28 февраля 2014 г. № 08-249 // Вестник образования. – 2014. – Апрель. – № 7.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Письмо </a:t>
            </a:r>
            <a:r>
              <a:rPr lang="ru-RU" sz="1000" dirty="0" err="1">
                <a:cs typeface="Arial" pitchFamily="34" charset="0"/>
              </a:rPr>
              <a:t>Минобрнауки</a:t>
            </a:r>
            <a:r>
              <a:rPr lang="ru-RU" sz="1000" dirty="0">
                <a:cs typeface="Arial" pitchFamily="34" charset="0"/>
              </a:rPr>
              <a:t> России от 31 июля 2014 г. № 08-1002 «О направлении методических рекомендаций» (Методические рекомендации по реализации полномочий субъектов Российской Федерации по финансовому обеспечению реализации прав граждан на получение общедоступного и бесплатного дошкольного образования).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Письмо </a:t>
            </a:r>
            <a:r>
              <a:rPr lang="ru-RU" sz="1000" dirty="0">
                <a:cs typeface="Arial" pitchFamily="34" charset="0"/>
              </a:rPr>
              <a:t>Минобразования РФ от 17.05.1995 № 61/19-12 «О психолого-педагогических требованиях к играм и игрушкам в современных условиях» (Текст документа по состоянию на июль 2011 года).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Письмо </a:t>
            </a:r>
            <a:r>
              <a:rPr lang="ru-RU" sz="1000" dirty="0">
                <a:cs typeface="Arial" pitchFamily="34" charset="0"/>
              </a:rPr>
              <a:t>Минобразования РФ от 15 марта 2004 г. №03-51-46ин/14-03 «Примерные требования к содержанию развивающей среды детей дошкольного возраста, воспитывающихся в семье».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Распоряжение </a:t>
            </a:r>
            <a:r>
              <a:rPr lang="ru-RU" sz="1000" dirty="0">
                <a:cs typeface="Arial" pitchFamily="34" charset="0"/>
              </a:rPr>
              <a:t>Правительства Российской Федерации от 29 мая 2015 г. № 996-р «Об утверждении Стратегии развития воспитания в Российской Федерации на период до 2025 года».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Распоряжение </a:t>
            </a:r>
            <a:r>
              <a:rPr lang="ru-RU" sz="1000" dirty="0">
                <a:cs typeface="Arial" pitchFamily="34" charset="0"/>
              </a:rPr>
              <a:t>Правительства Российской Федерации от 4 сентября 2014 г. </a:t>
            </a:r>
            <a:r>
              <a:rPr lang="ru-RU" sz="1000" dirty="0" smtClean="0">
                <a:cs typeface="Arial" pitchFamily="34" charset="0"/>
              </a:rPr>
              <a:t>№ </a:t>
            </a:r>
            <a:r>
              <a:rPr lang="ru-RU" sz="1000" dirty="0">
                <a:cs typeface="Arial" pitchFamily="34" charset="0"/>
              </a:rPr>
              <a:t>1726-р «Об утверждении Концепции развития дополнительного образования детей».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СанПиН </a:t>
            </a:r>
            <a:r>
              <a:rPr lang="ru-RU" sz="1000" dirty="0">
                <a:cs typeface="Arial" pitchFamily="34" charset="0"/>
              </a:rPr>
              <a:t>2.4.1.3049-13 "Санитарно-эпидемиологические требования к устройству, содержанию и организации режима работы дошкольных образовательных организаций" </a:t>
            </a:r>
          </a:p>
          <a:p>
            <a:pPr algn="just"/>
            <a:r>
              <a:rPr lang="ru-RU" sz="1000" dirty="0">
                <a:cs typeface="Arial" pitchFamily="34" charset="0"/>
              </a:rPr>
              <a:t>(с изменениями на 27 августа 2015 года).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Указ </a:t>
            </a:r>
            <a:r>
              <a:rPr lang="ru-RU" sz="1000" dirty="0">
                <a:cs typeface="Arial" pitchFamily="34" charset="0"/>
              </a:rPr>
              <a:t>Президента Российской Федерации от 1 июня 2012 г. № 761 </a:t>
            </a:r>
          </a:p>
          <a:p>
            <a:pPr algn="just"/>
            <a:r>
              <a:rPr lang="ru-RU" sz="1000" dirty="0">
                <a:cs typeface="Arial" pitchFamily="34" charset="0"/>
              </a:rPr>
              <a:t>«О Национальной стратегии действий в интересах детей на 2012-2017 годы».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cs typeface="Arial" pitchFamily="34" charset="0"/>
              </a:rPr>
              <a:t>Федеральный </a:t>
            </a:r>
            <a:r>
              <a:rPr lang="ru-RU" sz="1000" dirty="0">
                <a:cs typeface="Arial" pitchFamily="34" charset="0"/>
              </a:rPr>
              <a:t>закон «Об образовании в Российской Федерации» № 273-ФЗ </a:t>
            </a:r>
            <a:r>
              <a:rPr lang="ru-RU" sz="1000" dirty="0" smtClean="0">
                <a:cs typeface="Arial" pitchFamily="34" charset="0"/>
              </a:rPr>
              <a:t>от </a:t>
            </a:r>
            <a:r>
              <a:rPr lang="ru-RU" sz="1000" dirty="0">
                <a:cs typeface="Arial" pitchFamily="34" charset="0"/>
              </a:rPr>
              <a:t>29 декабря 2012 года с изменениями 2015-2016 года.</a:t>
            </a:r>
          </a:p>
          <a:p>
            <a:pPr algn="just"/>
            <a:r>
              <a:rPr lang="ru-RU" sz="1000" dirty="0" smtClean="0">
                <a:cs typeface="Arial" pitchFamily="34" charset="0"/>
              </a:rPr>
              <a:t>Федеральный </a:t>
            </a:r>
            <a:r>
              <a:rPr lang="ru-RU" sz="1000" dirty="0">
                <a:cs typeface="Arial" pitchFamily="34" charset="0"/>
              </a:rPr>
              <a:t>закон РФ от 29 декабря 2010 г. № 436-ФЗ «О защите детей от информации, причиняющей вред их здоровью и развитию» (в ред. Федерального закона от 28.07.2012 № 139-ФЗ</a:t>
            </a:r>
            <a:r>
              <a:rPr lang="ru-RU" sz="1000" dirty="0" smtClean="0">
                <a:cs typeface="Arial" pitchFamily="34" charset="0"/>
              </a:rPr>
              <a:t>).</a:t>
            </a:r>
            <a:endParaRPr lang="ru-RU" sz="1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19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143" y="1382486"/>
            <a:ext cx="11255827" cy="479447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Адаптированная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образовательная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программа дошкольного образования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далее – Программа) государственного казенного дошкольного образовательного учреждения «Детский сад №31 «Сказка» разработана  в соответствии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с: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законом от 29 декабря 2012 г. № 273-ФЗ «Об образовании в Российской Федерации»;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государственным образовательным стандартом дошкольного образования   (Приказ № 1155 от 17 октября 2013 года);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Приказом Министерства Просвещения РФ от 24 ноября 2022 г. N 1022 ОБ УТВЕРЖДЕНИИ ФЕДЕРАЛЬНОЙ АДАПТИРОВАННОЙ ОБРАЗОВАТЕЛЬНОЙ ПРОГРАММЫ ДОШКОЛЬНОГО ОБРАЗОВАНИЯ ДЛЯ ОБУЧАЮЩИХСЯ С ОГРАНИЧЕННЫМИ ВОЗМОЖНОСТЯМИ ЗДОРОВЬЯ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Конвенцией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ООН о правах ребенка, Всемирной декларацией об обеспечении выживания, защиты и развития детей, Декларацией прав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Санитарно-эпидемиологическими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требованиями к устройству, содержанию и организации режима работы в дошкольных организациях.</a:t>
            </a:r>
          </a:p>
        </p:txBody>
      </p:sp>
    </p:spTree>
    <p:extLst>
      <p:ext uri="{BB962C8B-B14F-4D97-AF65-F5344CB8AC3E}">
        <p14:creationId xmlns:p14="http://schemas.microsoft.com/office/powerpoint/2010/main" val="299258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0847" y="1412967"/>
            <a:ext cx="11255827" cy="497868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>
                <a:cs typeface="Arial" panose="020B0604020202020204" pitchFamily="34" charset="0"/>
              </a:rPr>
              <a:t>Структура Программы включает три основных раздела: </a:t>
            </a:r>
            <a:endParaRPr lang="ru-RU" b="1" dirty="0" smtClean="0">
              <a:cs typeface="Arial" panose="020B0604020202020204" pitchFamily="34" charset="0"/>
            </a:endParaRPr>
          </a:p>
          <a:p>
            <a:pPr algn="just"/>
            <a:r>
              <a:rPr lang="ru-RU" sz="2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Целевой</a:t>
            </a:r>
            <a:r>
              <a:rPr lang="ru-RU" sz="2300" dirty="0">
                <a:cs typeface="Arial" panose="020B0604020202020204" pitchFamily="34" charset="0"/>
              </a:rPr>
              <a:t> </a:t>
            </a:r>
            <a:r>
              <a:rPr lang="ru-RU" sz="2300" dirty="0" smtClean="0">
                <a:cs typeface="Arial" panose="020B0604020202020204" pitchFamily="34" charset="0"/>
              </a:rPr>
              <a:t>(</a:t>
            </a:r>
            <a:r>
              <a:rPr lang="ru-RU" sz="2300" dirty="0" smtClean="0"/>
              <a:t>Программы включает пояснительную записку и планируемые результаты освоения Программы, определяет ее цели и задачи, принципы и подходы к формированию Программы, планируемые результаты ее освоения в виде целевых ориентиров.</a:t>
            </a:r>
            <a:r>
              <a:rPr lang="ru-RU" sz="2300" dirty="0" smtClean="0">
                <a:cs typeface="Arial" panose="020B0604020202020204" pitchFamily="34" charset="0"/>
              </a:rPr>
              <a:t>).</a:t>
            </a:r>
            <a:endParaRPr lang="ru-RU" sz="2300" dirty="0">
              <a:cs typeface="Arial" panose="020B0604020202020204" pitchFamily="34" charset="0"/>
            </a:endParaRPr>
          </a:p>
          <a:p>
            <a:pPr algn="just"/>
            <a:r>
              <a:rPr lang="ru-RU" sz="2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Содержательный</a:t>
            </a:r>
            <a:r>
              <a:rPr lang="ru-RU" sz="2300" dirty="0">
                <a:cs typeface="Arial" panose="020B0604020202020204" pitchFamily="34" charset="0"/>
              </a:rPr>
              <a:t> </a:t>
            </a:r>
            <a:endParaRPr lang="ru-RU" sz="2300" dirty="0">
              <a:cs typeface="Arial" panose="020B0604020202020204" pitchFamily="34" charset="0"/>
            </a:endParaRPr>
          </a:p>
          <a:p>
            <a:pPr algn="just"/>
            <a:r>
              <a:rPr lang="ru-RU" sz="2300" dirty="0" smtClean="0"/>
              <a:t>а) </a:t>
            </a:r>
            <a:r>
              <a:rPr lang="ru-RU" sz="2300" dirty="0" smtClean="0"/>
              <a:t>описание модулей образовательной деятельности в соответствии с направлениями развития и психофизическими особенностями ребенка с ОВЗ в пяти образовательных областях: социально-коммуникативного, познавательного, речевого, художественно-эстетического и физического развития, с учетом используемых вариативных программ дошкольного образования и методических пособий, обеспечивающих реализацию данного содержания. При разработке образовательных программ дошкольного образования могут использоваться образовательные модули по образовательным областям (направлениям развития обучающихся дошкольного возраста) на основании единства и взаимосвязи содержания образовательной программы, форм, методов и средств образовательной деятельности, а также организации образовательной среды, в том числе развивающей предметно пространственной, представленные в комплексных и парциальных программах;</a:t>
            </a:r>
          </a:p>
          <a:p>
            <a:pPr algn="just"/>
            <a:r>
              <a:rPr lang="ru-RU" sz="2300" dirty="0" smtClean="0"/>
              <a:t>б) описание вариативных форм, способов, методов и средств реализации Программы с учетом психофизических, возрастных и индивидуально-психологических особенностей обучающихся с ОВЗ, специфики их образовательных потребностей, мотивов и интересов;</a:t>
            </a:r>
          </a:p>
          <a:p>
            <a:pPr algn="just"/>
            <a:r>
              <a:rPr lang="ru-RU" sz="2300" dirty="0" smtClean="0"/>
              <a:t>в) программа коррекционно-развивающей работы с детьми, описывающая образовательную деятельность по коррекции нарушений развития обучающихся с ОВЗ</a:t>
            </a:r>
            <a:r>
              <a:rPr lang="ru-RU" sz="2300" dirty="0" smtClean="0"/>
              <a:t>.</a:t>
            </a:r>
            <a:endParaRPr lang="ru-RU" sz="2300" dirty="0">
              <a:cs typeface="Arial" panose="020B0604020202020204" pitchFamily="34" charset="0"/>
            </a:endParaRPr>
          </a:p>
          <a:p>
            <a:pPr algn="just"/>
            <a:r>
              <a:rPr lang="ru-RU" sz="2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Организационный</a:t>
            </a:r>
            <a:r>
              <a:rPr lang="ru-RU" sz="2300" dirty="0">
                <a:cs typeface="Arial" panose="020B0604020202020204" pitchFamily="34" charset="0"/>
              </a:rPr>
              <a:t> </a:t>
            </a:r>
            <a:r>
              <a:rPr lang="ru-RU" sz="2300" dirty="0" smtClean="0">
                <a:cs typeface="Arial" panose="020B0604020202020204" pitchFamily="34" charset="0"/>
              </a:rPr>
              <a:t>(</a:t>
            </a:r>
            <a:r>
              <a:rPr lang="ru-RU" sz="2300" dirty="0" smtClean="0"/>
              <a:t>раскрывает особенности развивающей предметно-пространственной среды; кадровые условия реализации Программы; ее материально-техническое и методическое обеспечение; финансовые условия реализации; планирование образовательной деятельности; организацию жизни и деятельности детей, режим дня, а также содержит перечень нормативно-организационных документов и методических материалов, специальных литературных источников</a:t>
            </a:r>
            <a:r>
              <a:rPr lang="ru-RU" sz="2300" dirty="0" smtClean="0">
                <a:cs typeface="Arial" panose="020B0604020202020204" pitchFamily="34" charset="0"/>
              </a:rPr>
              <a:t>).</a:t>
            </a:r>
            <a:endParaRPr lang="ru-RU" sz="23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13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143" y="1491343"/>
            <a:ext cx="11255827" cy="48659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АОП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ГКДОУ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«ДС №31 «Сказка» </a:t>
            </a:r>
            <a:r>
              <a:rPr lang="ru-RU" sz="2400" dirty="0" smtClean="0"/>
              <a:t>Программы является проектирование модели образовательной и коррекционно-развивающей психолого-педагогической работы, максимально обеспечивающей создание условий для развития детей с ЗПР и ТНР дошкольного возраста в группах компенсирующей направленности, их позитивной социализации, интеллектуального, социально-личностного, художественно-эстетического и физического развития на основе сотрудничества со взрослыми и сверстниками в соответствующих возрасту видах деятельности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реализации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АОП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ГКДОУ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«ДС №31 «Сказка» </a:t>
            </a:r>
            <a:r>
              <a:rPr lang="ru-RU" sz="2400" dirty="0" smtClean="0"/>
              <a:t>обеспечение условий для дошкольного образования, определяемых общими и особыми потребностями обучающегося дошкольного возраста с ОВЗ, индивидуальными особенностями его развития и состояния здоровья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48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143" y="1219200"/>
            <a:ext cx="11255827" cy="526868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Программы достигаются через решение следующих задач</a:t>
            </a:r>
            <a:r>
              <a:rPr lang="ru-RU" sz="2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sz="1300" dirty="0" smtClean="0"/>
              <a:t>реализация содержания АОП ДО;</a:t>
            </a:r>
          </a:p>
          <a:p>
            <a:pPr algn="just"/>
            <a:r>
              <a:rPr lang="ru-RU" sz="1300" dirty="0" smtClean="0"/>
              <a:t>коррекция недостатков психофизического развития обучающихся с ОВЗ;</a:t>
            </a:r>
          </a:p>
          <a:p>
            <a:pPr algn="just"/>
            <a:r>
              <a:rPr lang="ru-RU" sz="1300" dirty="0" smtClean="0"/>
              <a:t>охрана и укрепление физического и психического здоровья обучающихся с ОВЗ, в том числе их эмоционального благополучия;</a:t>
            </a:r>
          </a:p>
          <a:p>
            <a:pPr algn="just"/>
            <a:r>
              <a:rPr lang="ru-RU" sz="1300" dirty="0" smtClean="0"/>
              <a:t>обеспечение равных возможностей для полноценного развития ребенка с ОВЗ в период дошкольного образования независимо от места проживания, пола, нации, языка, социального статуса;</a:t>
            </a:r>
          </a:p>
          <a:p>
            <a:pPr algn="just"/>
            <a:r>
              <a:rPr lang="ru-RU" sz="1300" dirty="0" smtClean="0"/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ОВЗ как субъекта отношений с педагогическим работником, родителями (законными представителями), другими детьми;</a:t>
            </a:r>
          </a:p>
          <a:p>
            <a:pPr algn="just"/>
            <a:r>
              <a:rPr lang="ru-RU" sz="1300" dirty="0" smtClean="0"/>
              <a:t>объединение обучения и воспитания в целостный образовательный процесс на основе духовно-нравственных и </a:t>
            </a:r>
            <a:r>
              <a:rPr lang="ru-RU" sz="1300" dirty="0" err="1" smtClean="0"/>
              <a:t>социокультурных</a:t>
            </a:r>
            <a:r>
              <a:rPr lang="ru-RU" sz="1300" dirty="0" smtClean="0"/>
              <a:t> ценностей, принятых в обществе правил и норм поведения в интересах человека, семьи, общества;</a:t>
            </a:r>
          </a:p>
          <a:p>
            <a:pPr algn="just"/>
            <a:r>
              <a:rPr lang="ru-RU" sz="1300" dirty="0" smtClean="0"/>
              <a:t>формирование общей культуры личности обучающихся с ОВЗ,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algn="just"/>
            <a:r>
              <a:rPr lang="ru-RU" sz="1300" dirty="0" smtClean="0"/>
              <a:t>формирование </a:t>
            </a:r>
            <a:r>
              <a:rPr lang="ru-RU" sz="1300" dirty="0" err="1" smtClean="0"/>
              <a:t>социокультурной</a:t>
            </a:r>
            <a:r>
              <a:rPr lang="ru-RU" sz="1300" dirty="0" smtClean="0"/>
              <a:t> среды, соответствующей психофизическим и индивидуальным особенностям развития обучающихся с ОВЗ;</a:t>
            </a:r>
          </a:p>
          <a:p>
            <a:pPr algn="just"/>
            <a:r>
              <a:rPr lang="ru-RU" sz="1300" dirty="0" smtClean="0"/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sz="1300" dirty="0" err="1" smtClean="0"/>
              <a:t>абилитации</a:t>
            </a:r>
            <a:r>
              <a:rPr lang="ru-RU" sz="1300" dirty="0" smtClean="0"/>
              <a:t>), охраны и укрепления здоровья обучающихся с ОВЗ;</a:t>
            </a:r>
          </a:p>
          <a:p>
            <a:pPr algn="just"/>
            <a:r>
              <a:rPr lang="ru-RU" sz="1300" dirty="0" smtClean="0"/>
              <a:t>обеспечение преемственности целей, задач и содержания дошкольного и начального общего образования.</a:t>
            </a:r>
          </a:p>
          <a:p>
            <a:pPr marL="0" indent="0" algn="just">
              <a:buNone/>
            </a:pPr>
            <a:r>
              <a:rPr lang="ru-RU" sz="1300" dirty="0" smtClean="0">
                <a:cs typeface="Arial" panose="020B0604020202020204" pitchFamily="34" charset="0"/>
              </a:rPr>
              <a:t>Часть</a:t>
            </a:r>
            <a:r>
              <a:rPr lang="ru-RU" sz="1300" dirty="0">
                <a:cs typeface="Arial" panose="020B0604020202020204" pitchFamily="34" charset="0"/>
              </a:rPr>
              <a:t>, формируемая участниками образовательных отношений в разделе «Развитие ребенка в театрализованной деятельности», целью работы является апробация системы коррекционного воздействия по устранению психических и речевых недостатков у детей дошкольного возраста средствами театрализованной деятельности. Учитывая комплексный характер медико-психолого-педагогического подхода в воспитании и обучении детей с </a:t>
            </a:r>
            <a:r>
              <a:rPr lang="ru-RU" sz="1300" dirty="0" smtClean="0">
                <a:cs typeface="Arial" panose="020B0604020202020204" pitchFamily="34" charset="0"/>
              </a:rPr>
              <a:t>ТНР и ЗПР</a:t>
            </a:r>
            <a:r>
              <a:rPr lang="ru-RU" sz="1300" dirty="0">
                <a:cs typeface="Arial" panose="020B0604020202020204" pitchFamily="34" charset="0"/>
              </a:rPr>
              <a:t>, коллектив ГКДОУ решает следующие задачи: </a:t>
            </a:r>
            <a:r>
              <a:rPr lang="ru-RU" sz="1300" dirty="0" smtClean="0">
                <a:cs typeface="Arial" panose="020B0604020202020204" pitchFamily="34" charset="0"/>
              </a:rPr>
              <a:t>Образовательные</a:t>
            </a:r>
            <a:r>
              <a:rPr lang="ru-RU" sz="1300" dirty="0">
                <a:cs typeface="Arial" panose="020B0604020202020204" pitchFamily="34" charset="0"/>
              </a:rPr>
              <a:t>: развитие познавательной активности детей, интеллектуальное развитие, привитие навыков сценических воплощений; коррекционные: коррекция нарушений речи, эмоционально-волевой сферы; </a:t>
            </a:r>
            <a:r>
              <a:rPr lang="ru-RU" sz="1300" dirty="0" smtClean="0">
                <a:cs typeface="Arial" panose="020B0604020202020204" pitchFamily="34" charset="0"/>
              </a:rPr>
              <a:t>Воспитательные</a:t>
            </a:r>
            <a:r>
              <a:rPr lang="ru-RU" sz="1300" dirty="0">
                <a:cs typeface="Arial" panose="020B0604020202020204" pitchFamily="34" charset="0"/>
              </a:rPr>
              <a:t>: развитие </a:t>
            </a:r>
            <a:r>
              <a:rPr lang="ru-RU" sz="1300" dirty="0" err="1">
                <a:cs typeface="Arial" panose="020B0604020202020204" pitchFamily="34" charset="0"/>
              </a:rPr>
              <a:t>коммуникативности</a:t>
            </a:r>
            <a:r>
              <a:rPr lang="ru-RU" sz="1300" dirty="0">
                <a:cs typeface="Arial" panose="020B0604020202020204" pitchFamily="34" charset="0"/>
              </a:rPr>
              <a:t> средствами детского театра, усвоение социальных норм поведения; </a:t>
            </a:r>
            <a:r>
              <a:rPr lang="ru-RU" sz="1300" dirty="0" smtClean="0">
                <a:cs typeface="Arial" panose="020B0604020202020204" pitchFamily="34" charset="0"/>
              </a:rPr>
              <a:t>Оздоровительно-развивающие</a:t>
            </a:r>
            <a:r>
              <a:rPr lang="ru-RU" sz="1300" dirty="0">
                <a:cs typeface="Arial" panose="020B0604020202020204" pitchFamily="34" charset="0"/>
              </a:rPr>
              <a:t>: обеспечение физического и психического благополучия, связанного с театрализованной деятельностью; расширение творческих возможностей ребенка в освоении окружающего мира, совершенствование движений и сенсомоторного развития. </a:t>
            </a:r>
            <a:endParaRPr lang="ru-RU" sz="1300" dirty="0" smtClean="0"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300" dirty="0" smtClean="0">
                <a:cs typeface="Arial" panose="020B0604020202020204" pitchFamily="34" charset="0"/>
              </a:rPr>
              <a:t>В психолого-педагогической работе по сенсорному развитию: цель: снятие мышечного и психоэмоционального напряжения, активизация функции ЦНС в условиях обогащенной мультисенсорной среды. Осуществляется через решение следующих задач: создание </a:t>
            </a:r>
            <a:r>
              <a:rPr lang="ru-RU" sz="1300" dirty="0">
                <a:cs typeface="Arial" panose="020B0604020202020204" pitchFamily="34" charset="0"/>
              </a:rPr>
              <a:t>ощущение безопасности и защищенности, </a:t>
            </a:r>
            <a:r>
              <a:rPr lang="ru-RU" sz="1300" dirty="0" smtClean="0">
                <a:cs typeface="Arial" panose="020B0604020202020204" pitchFamily="34" charset="0"/>
              </a:rPr>
              <a:t> положительный </a:t>
            </a:r>
            <a:r>
              <a:rPr lang="ru-RU" sz="1300" dirty="0">
                <a:cs typeface="Arial" panose="020B0604020202020204" pitchFamily="34" charset="0"/>
              </a:rPr>
              <a:t>эмоциональный фон, </a:t>
            </a:r>
            <a:r>
              <a:rPr lang="ru-RU" sz="1300" dirty="0" smtClean="0">
                <a:cs typeface="Arial" panose="020B0604020202020204" pitchFamily="34" charset="0"/>
              </a:rPr>
              <a:t>снижение </a:t>
            </a:r>
            <a:r>
              <a:rPr lang="ru-RU" sz="1300" dirty="0">
                <a:cs typeface="Arial" panose="020B0604020202020204" pitchFamily="34" charset="0"/>
              </a:rPr>
              <a:t>беспокойства и агрессивности, </a:t>
            </a:r>
            <a:r>
              <a:rPr lang="ru-RU" sz="1300" dirty="0" smtClean="0">
                <a:cs typeface="Arial" panose="020B0604020202020204" pitchFamily="34" charset="0"/>
              </a:rPr>
              <a:t>снятие </a:t>
            </a:r>
            <a:r>
              <a:rPr lang="ru-RU" sz="1300" dirty="0">
                <a:cs typeface="Arial" panose="020B0604020202020204" pitchFamily="34" charset="0"/>
              </a:rPr>
              <a:t>нервного возбуждения и тревожности, </a:t>
            </a:r>
            <a:r>
              <a:rPr lang="ru-RU" sz="1300" dirty="0" smtClean="0">
                <a:cs typeface="Arial" panose="020B0604020202020204" pitchFamily="34" charset="0"/>
              </a:rPr>
              <a:t>активизация </a:t>
            </a:r>
            <a:r>
              <a:rPr lang="ru-RU" sz="1300" dirty="0">
                <a:cs typeface="Arial" panose="020B0604020202020204" pitchFamily="34" charset="0"/>
              </a:rPr>
              <a:t>мозговой деятельности.</a:t>
            </a:r>
          </a:p>
          <a:p>
            <a:pPr algn="just"/>
            <a:endParaRPr lang="ru-RU" sz="13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39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9135" y="1383793"/>
            <a:ext cx="11255827" cy="4843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реализации </a:t>
            </a:r>
            <a:r>
              <a:rPr lang="ru-RU" sz="2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АОП </a:t>
            </a:r>
            <a:r>
              <a:rPr lang="ru-RU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ГКДОУ </a:t>
            </a:r>
            <a:r>
              <a:rPr lang="ru-RU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«ДС №31 «Сказка»:</a:t>
            </a:r>
            <a:endParaRPr lang="ru-RU" sz="2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/>
              <a:t>коррекционно-развивающая направленность воспитания и обучения, способствующая как общему развитию ребенка, так и компенсации индивидуальных недостатков развития; </a:t>
            </a:r>
          </a:p>
          <a:p>
            <a:pPr algn="just"/>
            <a:r>
              <a:rPr lang="ru-RU" sz="1400" dirty="0" smtClean="0"/>
              <a:t>организация </a:t>
            </a:r>
            <a:r>
              <a:rPr lang="ru-RU" sz="1400" dirty="0" smtClean="0"/>
              <a:t>образовательного процесса с учетом особых образовательных потребностей ребенка с ЗПР и ТНР, выявленных в процессе специального психолого-педагогического изучения особенностей развития ребенка, его компетенций; </a:t>
            </a:r>
          </a:p>
          <a:p>
            <a:pPr algn="just"/>
            <a:r>
              <a:rPr lang="ru-RU" sz="1400" dirty="0" smtClean="0"/>
              <a:t>создание </a:t>
            </a:r>
            <a:r>
              <a:rPr lang="ru-RU" sz="1400" dirty="0" smtClean="0"/>
              <a:t>особой образовательной среды и психологического микроклимата в группе с учетом особенностей здоровья ребенка и функционального состояния его нервной системы; </a:t>
            </a:r>
          </a:p>
          <a:p>
            <a:pPr algn="just"/>
            <a:r>
              <a:rPr lang="ru-RU" sz="1400" dirty="0" smtClean="0"/>
              <a:t>преемственность </a:t>
            </a:r>
            <a:r>
              <a:rPr lang="ru-RU" sz="1400" dirty="0" smtClean="0"/>
              <a:t>в работе учителя-логопеда, учителя-дефектолога, педагога-психолога, воспитателей, музыкального руководителя;</a:t>
            </a:r>
          </a:p>
          <a:p>
            <a:pPr algn="just"/>
            <a:r>
              <a:rPr lang="ru-RU" sz="1400" dirty="0" smtClean="0"/>
              <a:t>«</a:t>
            </a:r>
            <a:r>
              <a:rPr lang="ru-RU" sz="1400" dirty="0" smtClean="0"/>
              <a:t>пошаговое» предъявление материала, дозирование помощи взрослого, использование специальных методов, приемов и средств, способствующих достижению минимально возможного уровня, позволяющего действовать ребенку самостоятельно;</a:t>
            </a:r>
          </a:p>
          <a:p>
            <a:pPr algn="just"/>
            <a:r>
              <a:rPr lang="ru-RU" sz="1400" dirty="0" smtClean="0"/>
              <a:t>проведение </a:t>
            </a:r>
            <a:r>
              <a:rPr lang="ru-RU" sz="1400" dirty="0" smtClean="0"/>
              <a:t>непрерывного мониторинга развития ребенка и качества освоения Программы в специально созданных условиях;</a:t>
            </a:r>
          </a:p>
          <a:p>
            <a:pPr algn="just"/>
            <a:r>
              <a:rPr lang="ru-RU" sz="1400" dirty="0" smtClean="0"/>
              <a:t>сетевое </a:t>
            </a:r>
            <a:r>
              <a:rPr lang="ru-RU" sz="1400" dirty="0" smtClean="0"/>
              <a:t>взаимодействие с ПМПК и сторонними организациями (медицинскими, образовательными, общественными, социальными, научными и др.) для повышения эффективности реализации задач Программы для детей с ЗПР и ТНР;</a:t>
            </a:r>
          </a:p>
          <a:p>
            <a:pPr algn="just"/>
            <a:r>
              <a:rPr lang="ru-RU" sz="1400" dirty="0" smtClean="0"/>
              <a:t>установление </a:t>
            </a:r>
            <a:r>
              <a:rPr lang="ru-RU" sz="1400" dirty="0" smtClean="0"/>
              <a:t>продуктивного взаимодействия семьи и дошкольной образовательной организации, активизация ресурсов семьи; комплексное сопровождение семьи ребенка с ЗПР и ТНР командой специалистов;</a:t>
            </a:r>
          </a:p>
          <a:p>
            <a:pPr algn="just"/>
            <a:r>
              <a:rPr lang="ru-RU" sz="1400" dirty="0" smtClean="0"/>
              <a:t>осуществление </a:t>
            </a:r>
            <a:r>
              <a:rPr lang="ru-RU" sz="1400" dirty="0" smtClean="0"/>
              <a:t>контроля эффективности реализации Программы со стороны психолого-медико-педагогического консилиума образовательной организации.</a:t>
            </a:r>
          </a:p>
          <a:p>
            <a:pPr algn="ctr"/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977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6112" y="1764792"/>
            <a:ext cx="10533888" cy="43481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ориентиры в дошкольном </a:t>
            </a:r>
            <a:r>
              <a:rPr lang="ru-RU" sz="2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возрасте для детей с ТНР и ЗПР:</a:t>
            </a:r>
          </a:p>
          <a:p>
            <a:pPr algn="just"/>
            <a:r>
              <a:rPr lang="ru-RU" sz="2000" dirty="0" smtClean="0"/>
              <a:t>В соответствии со </a:t>
            </a:r>
            <a:r>
              <a:rPr lang="ru-RU" sz="2000" dirty="0" smtClean="0">
                <a:hlinkClick r:id="rId3"/>
              </a:rPr>
              <a:t>Стандартом</a:t>
            </a:r>
            <a:r>
              <a:rPr lang="ru-RU" sz="2000" dirty="0" smtClean="0"/>
              <a:t> специфика дошкольного детства и системные особенности дошкольного образования делают неправомерными требования от ребенка дошкольного возраста конкретных образовательных достижений. Поэтому результаты освоения Программы представлены в виде целевых ориентиров дошкольного образования и представляют собой возрастные характеристики возможных достижений ребенка с ОВЗ к концу дошкольного образования.</a:t>
            </a:r>
          </a:p>
          <a:p>
            <a:pPr algn="just"/>
            <a:r>
              <a:rPr lang="ru-RU" sz="2000" dirty="0" smtClean="0"/>
              <a:t>Реализация образовательных целей и задач Программы направлена на достижение целевых ориентиров дошкольного образования, которые описаны как основные характеристики развития ребенка с ОВЗ. Они представлены в виде изложения возможных достижений обучающихся на разных возрастных этапах дошкольного детства.</a:t>
            </a:r>
          </a:p>
          <a:p>
            <a:pPr marL="0" indent="0" algn="ctr">
              <a:buNone/>
            </a:pPr>
            <a:endParaRPr lang="ru-RU" sz="2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28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466" y="1211663"/>
            <a:ext cx="11255827" cy="520672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образовательной деятельности по сенсорному воспитания, театральной деятельности, формируемой участниками образовательных отношений:</a:t>
            </a: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Сенсорное воспитание.</a:t>
            </a:r>
          </a:p>
          <a:p>
            <a:pPr marL="0" indent="0" algn="just">
              <a:buNone/>
            </a:pPr>
            <a:r>
              <a:rPr lang="ru-RU" sz="1300" b="1" dirty="0">
                <a:cs typeface="Arial" panose="020B0604020202020204" pitchFamily="34" charset="0"/>
              </a:rPr>
              <a:t>Цель</a:t>
            </a:r>
            <a:r>
              <a:rPr lang="ru-RU" sz="1300" dirty="0">
                <a:cs typeface="Arial" panose="020B0604020202020204" pitchFamily="34" charset="0"/>
              </a:rPr>
              <a:t>: снятие мышечного и психоэмоционального напряжения, активизация функции ЦНС в условиях обогащенной мультисенсорной среды. </a:t>
            </a:r>
            <a:endParaRPr lang="ru-RU" sz="1300" dirty="0" smtClean="0"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300" b="1" dirty="0" smtClean="0">
                <a:cs typeface="Arial" panose="020B0604020202020204" pitchFamily="34" charset="0"/>
              </a:rPr>
              <a:t>Осуществляется </a:t>
            </a:r>
            <a:r>
              <a:rPr lang="ru-RU" sz="1300" b="1" dirty="0">
                <a:cs typeface="Arial" panose="020B0604020202020204" pitchFamily="34" charset="0"/>
              </a:rPr>
              <a:t>через решение следующих задач</a:t>
            </a:r>
            <a:r>
              <a:rPr lang="ru-RU" sz="1300" dirty="0" smtClean="0">
                <a:cs typeface="Arial" panose="020B0604020202020204" pitchFamily="34" charset="0"/>
              </a:rPr>
              <a:t>:  Создание </a:t>
            </a:r>
            <a:r>
              <a:rPr lang="ru-RU" sz="1300" dirty="0">
                <a:cs typeface="Arial" panose="020B0604020202020204" pitchFamily="34" charset="0"/>
              </a:rPr>
              <a:t>ощущение безопасности и </a:t>
            </a:r>
            <a:r>
              <a:rPr lang="ru-RU" sz="1300" dirty="0" smtClean="0">
                <a:cs typeface="Arial" panose="020B0604020202020204" pitchFamily="34" charset="0"/>
              </a:rPr>
              <a:t>защищенности; Положительный </a:t>
            </a:r>
            <a:r>
              <a:rPr lang="ru-RU" sz="1300" dirty="0">
                <a:cs typeface="Arial" panose="020B0604020202020204" pitchFamily="34" charset="0"/>
              </a:rPr>
              <a:t>эмоциональный фон, </a:t>
            </a:r>
            <a:r>
              <a:rPr lang="ru-RU" sz="1300" dirty="0" smtClean="0">
                <a:cs typeface="Arial" panose="020B0604020202020204" pitchFamily="34" charset="0"/>
              </a:rPr>
              <a:t>Снижение </a:t>
            </a:r>
            <a:r>
              <a:rPr lang="ru-RU" sz="1300" dirty="0">
                <a:cs typeface="Arial" panose="020B0604020202020204" pitchFamily="34" charset="0"/>
              </a:rPr>
              <a:t>беспокойства и агрессивности, </a:t>
            </a:r>
            <a:r>
              <a:rPr lang="ru-RU" sz="1300" dirty="0" smtClean="0">
                <a:cs typeface="Arial" panose="020B0604020202020204" pitchFamily="34" charset="0"/>
              </a:rPr>
              <a:t>Снятие </a:t>
            </a:r>
            <a:r>
              <a:rPr lang="ru-RU" sz="1300" dirty="0">
                <a:cs typeface="Arial" panose="020B0604020202020204" pitchFamily="34" charset="0"/>
              </a:rPr>
              <a:t>нервного возбуждения и тревожности, </a:t>
            </a:r>
            <a:r>
              <a:rPr lang="ru-RU" sz="1300" dirty="0" smtClean="0">
                <a:cs typeface="Arial" panose="020B0604020202020204" pitchFamily="34" charset="0"/>
              </a:rPr>
              <a:t>Активизация </a:t>
            </a:r>
            <a:r>
              <a:rPr lang="ru-RU" sz="1300" dirty="0">
                <a:cs typeface="Arial" panose="020B0604020202020204" pitchFamily="34" charset="0"/>
              </a:rPr>
              <a:t>мозговой деятельности</a:t>
            </a:r>
            <a:r>
              <a:rPr lang="ru-RU" sz="1300" dirty="0" smtClean="0"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300" b="1" dirty="0">
                <a:cs typeface="Arial" panose="020B0604020202020204" pitchFamily="34" charset="0"/>
              </a:rPr>
              <a:t>Разделы   образовательной области </a:t>
            </a:r>
            <a:r>
              <a:rPr lang="ru-RU" sz="1300" b="1" dirty="0" smtClean="0">
                <a:cs typeface="Arial" panose="020B0604020202020204" pitchFamily="34" charset="0"/>
              </a:rPr>
              <a:t>по </a:t>
            </a:r>
            <a:r>
              <a:rPr lang="ru-RU" sz="1300" b="1" dirty="0">
                <a:cs typeface="Arial" panose="020B0604020202020204" pitchFamily="34" charset="0"/>
              </a:rPr>
              <a:t>сенсорному </a:t>
            </a:r>
            <a:r>
              <a:rPr lang="ru-RU" sz="1300" b="1" dirty="0" smtClean="0">
                <a:cs typeface="Arial" panose="020B0604020202020204" pitchFamily="34" charset="0"/>
              </a:rPr>
              <a:t>воспитанию:</a:t>
            </a:r>
          </a:p>
          <a:p>
            <a:pPr algn="just"/>
            <a:r>
              <a:rPr lang="ru-RU" sz="1300" dirty="0" smtClean="0">
                <a:cs typeface="Arial" panose="020B0604020202020204" pitchFamily="34" charset="0"/>
              </a:rPr>
              <a:t>Обогащение </a:t>
            </a:r>
            <a:r>
              <a:rPr lang="ru-RU" sz="1300" dirty="0">
                <a:cs typeface="Arial" panose="020B0604020202020204" pitchFamily="34" charset="0"/>
              </a:rPr>
              <a:t>сенсорных </a:t>
            </a:r>
            <a:r>
              <a:rPr lang="ru-RU" sz="1300" dirty="0" smtClean="0">
                <a:cs typeface="Arial" panose="020B0604020202020204" pitchFamily="34" charset="0"/>
              </a:rPr>
              <a:t>образов</a:t>
            </a:r>
          </a:p>
          <a:p>
            <a:pPr algn="just"/>
            <a:r>
              <a:rPr lang="ru-RU" sz="1300" dirty="0" smtClean="0">
                <a:cs typeface="Arial" panose="020B0604020202020204" pitchFamily="34" charset="0"/>
              </a:rPr>
              <a:t>Коррекция </a:t>
            </a:r>
            <a:r>
              <a:rPr lang="ru-RU" sz="1300" dirty="0">
                <a:cs typeface="Arial" panose="020B0604020202020204" pitchFamily="34" charset="0"/>
              </a:rPr>
              <a:t>эмоционального состояния и неадекватных поведенческих </a:t>
            </a:r>
            <a:r>
              <a:rPr lang="ru-RU" sz="1300" dirty="0" smtClean="0">
                <a:cs typeface="Arial" panose="020B0604020202020204" pitchFamily="34" charset="0"/>
              </a:rPr>
              <a:t>реакций</a:t>
            </a:r>
          </a:p>
          <a:p>
            <a:pPr algn="just"/>
            <a:r>
              <a:rPr lang="ru-RU" sz="1300" dirty="0" smtClean="0">
                <a:cs typeface="Arial" panose="020B0604020202020204" pitchFamily="34" charset="0"/>
              </a:rPr>
              <a:t>Развитие </a:t>
            </a:r>
            <a:r>
              <a:rPr lang="ru-RU" sz="1300" dirty="0">
                <a:cs typeface="Arial" panose="020B0604020202020204" pitchFamily="34" charset="0"/>
              </a:rPr>
              <a:t>интеллектуальной </a:t>
            </a:r>
            <a:r>
              <a:rPr lang="ru-RU" sz="1300" dirty="0" smtClean="0">
                <a:cs typeface="Arial" panose="020B0604020202020204" pitchFamily="34" charset="0"/>
              </a:rPr>
              <a:t>деятельности</a:t>
            </a:r>
          </a:p>
          <a:p>
            <a:pPr algn="just"/>
            <a:r>
              <a:rPr lang="ru-RU" sz="1300" dirty="0" smtClean="0">
                <a:cs typeface="Arial" panose="020B0604020202020204" pitchFamily="34" charset="0"/>
              </a:rPr>
              <a:t>Оптимизация </a:t>
            </a:r>
            <a:r>
              <a:rPr lang="ru-RU" sz="1300" dirty="0">
                <a:cs typeface="Arial" panose="020B0604020202020204" pitchFamily="34" charset="0"/>
              </a:rPr>
              <a:t>мышечного </a:t>
            </a:r>
            <a:r>
              <a:rPr lang="ru-RU" sz="1300" dirty="0" smtClean="0">
                <a:cs typeface="Arial" panose="020B0604020202020204" pitchFamily="34" charset="0"/>
              </a:rPr>
              <a:t>тонуса</a:t>
            </a:r>
          </a:p>
          <a:p>
            <a:pPr marL="0" indent="0" algn="just"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Театральная деятельность.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300" dirty="0">
                <a:cs typeface="Arial" panose="020B0604020202020204" pitchFamily="34" charset="0"/>
              </a:rPr>
              <a:t>Театрализованная деятельность позволяет детям с ЗПР решать многие проблемные ситуации опосредованно от лица какого-либо персонажа. Это помогает преодолевать робость, неуверенность в себе, застенчивость. </a:t>
            </a:r>
            <a:r>
              <a:rPr lang="ru-RU" sz="1300" dirty="0" smtClean="0">
                <a:cs typeface="Arial" panose="020B0604020202020204" pitchFamily="34" charset="0"/>
              </a:rPr>
              <a:t>В </a:t>
            </a:r>
            <a:r>
              <a:rPr lang="ru-RU" sz="1300" dirty="0">
                <a:cs typeface="Arial" panose="020B0604020202020204" pitchFamily="34" charset="0"/>
              </a:rPr>
              <a:t>ДОУ выделен специальный раздел «Развитие ребенка в театрализованной деятельности», обусловили следующие обязанности педагогов ДОУ:</a:t>
            </a:r>
          </a:p>
          <a:p>
            <a:pPr algn="just"/>
            <a:r>
              <a:rPr lang="ru-RU" sz="1300" dirty="0" smtClean="0">
                <a:cs typeface="Arial" panose="020B0604020202020204" pitchFamily="34" charset="0"/>
              </a:rPr>
              <a:t>создавать </a:t>
            </a:r>
            <a:r>
              <a:rPr lang="ru-RU" sz="1300" dirty="0">
                <a:cs typeface="Arial" panose="020B0604020202020204" pitchFamily="34" charset="0"/>
              </a:rPr>
              <a:t>условия для развития творческой активности детей в </a:t>
            </a:r>
            <a:r>
              <a:rPr lang="ru-RU" sz="1300" dirty="0" smtClean="0">
                <a:cs typeface="Arial" panose="020B0604020202020204" pitchFamily="34" charset="0"/>
              </a:rPr>
              <a:t>театрализованной деятельности;</a:t>
            </a:r>
          </a:p>
          <a:p>
            <a:pPr algn="just"/>
            <a:r>
              <a:rPr lang="ru-RU" sz="1300" dirty="0" smtClean="0">
                <a:cs typeface="Arial" panose="020B0604020202020204" pitchFamily="34" charset="0"/>
              </a:rPr>
              <a:t>формировать </a:t>
            </a:r>
            <a:r>
              <a:rPr lang="ru-RU" sz="1300" dirty="0">
                <a:cs typeface="Arial" panose="020B0604020202020204" pitchFamily="34" charset="0"/>
              </a:rPr>
              <a:t>образцы правильной речи в процессе театрализованных постановок;</a:t>
            </a:r>
          </a:p>
          <a:p>
            <a:pPr algn="just"/>
            <a:r>
              <a:rPr lang="ru-RU" sz="1300" dirty="0" smtClean="0">
                <a:cs typeface="Arial" panose="020B0604020202020204" pitchFamily="34" charset="0"/>
              </a:rPr>
              <a:t>поощрять </a:t>
            </a:r>
            <a:r>
              <a:rPr lang="ru-RU" sz="1300" dirty="0">
                <a:cs typeface="Arial" panose="020B0604020202020204" pitchFamily="34" charset="0"/>
              </a:rPr>
              <a:t>исполнительское творчество;</a:t>
            </a:r>
          </a:p>
          <a:p>
            <a:pPr algn="just"/>
            <a:r>
              <a:rPr lang="ru-RU" sz="1300" dirty="0" smtClean="0">
                <a:cs typeface="Arial" panose="020B0604020202020204" pitchFamily="34" charset="0"/>
              </a:rPr>
              <a:t>развивать </a:t>
            </a:r>
            <a:r>
              <a:rPr lang="ru-RU" sz="1300" dirty="0">
                <a:cs typeface="Arial" panose="020B0604020202020204" pitchFamily="34" charset="0"/>
              </a:rPr>
              <a:t>способность свободно и раскрепощено держаться при </a:t>
            </a:r>
            <a:r>
              <a:rPr lang="ru-RU" sz="1300" dirty="0" smtClean="0">
                <a:cs typeface="Arial" panose="020B0604020202020204" pitchFamily="34" charset="0"/>
              </a:rPr>
              <a:t>выступлении</a:t>
            </a:r>
            <a:r>
              <a:rPr lang="ru-RU" sz="1300" dirty="0"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1300" dirty="0" smtClean="0">
                <a:cs typeface="Arial" panose="020B0604020202020204" pitchFamily="34" charset="0"/>
              </a:rPr>
              <a:t>побуждать </a:t>
            </a:r>
            <a:r>
              <a:rPr lang="ru-RU" sz="1300" dirty="0">
                <a:cs typeface="Arial" panose="020B0604020202020204" pitchFamily="34" charset="0"/>
              </a:rPr>
              <a:t>к импровизации средствами мимики, выразительных </a:t>
            </a:r>
            <a:r>
              <a:rPr lang="ru-RU" sz="1300" dirty="0" smtClean="0">
                <a:cs typeface="Arial" panose="020B0604020202020204" pitchFamily="34" charset="0"/>
              </a:rPr>
              <a:t>движений</a:t>
            </a:r>
            <a:r>
              <a:rPr lang="ru-RU" sz="1300" dirty="0">
                <a:cs typeface="Arial" panose="020B0604020202020204" pitchFamily="34" charset="0"/>
              </a:rPr>
              <a:t>, интонации и т.д.;</a:t>
            </a:r>
          </a:p>
          <a:p>
            <a:pPr algn="just"/>
            <a:r>
              <a:rPr lang="ru-RU" sz="1300" dirty="0" smtClean="0">
                <a:cs typeface="Arial" panose="020B0604020202020204" pitchFamily="34" charset="0"/>
              </a:rPr>
              <a:t>приобщать </a:t>
            </a:r>
            <a:r>
              <a:rPr lang="ru-RU" sz="1300" dirty="0">
                <a:cs typeface="Arial" panose="020B0604020202020204" pitchFamily="34" charset="0"/>
              </a:rPr>
              <a:t>детей к театральной культуре (знакомить с устройством театра, театральными жанрами, с разными видами театров);</a:t>
            </a:r>
          </a:p>
          <a:p>
            <a:pPr algn="just"/>
            <a:r>
              <a:rPr lang="ru-RU" sz="1300" dirty="0" smtClean="0">
                <a:cs typeface="Arial" panose="020B0604020202020204" pitchFamily="34" charset="0"/>
              </a:rPr>
              <a:t>обеспечивать </a:t>
            </a:r>
            <a:r>
              <a:rPr lang="ru-RU" sz="1300" dirty="0">
                <a:cs typeface="Arial" panose="020B0604020202020204" pitchFamily="34" charset="0"/>
              </a:rPr>
              <a:t>взаимосвязь театрализованной деятельности с другими видами деятельности в едином педагогическом процессе;</a:t>
            </a:r>
          </a:p>
          <a:p>
            <a:pPr algn="just"/>
            <a:r>
              <a:rPr lang="ru-RU" sz="1300" dirty="0" smtClean="0">
                <a:cs typeface="Arial" panose="020B0604020202020204" pitchFamily="34" charset="0"/>
              </a:rPr>
              <a:t>создавать </a:t>
            </a:r>
            <a:r>
              <a:rPr lang="ru-RU" sz="1300" dirty="0">
                <a:cs typeface="Arial" panose="020B0604020202020204" pitchFamily="34" charset="0"/>
              </a:rPr>
              <a:t>условия для совместной театрализованной деятельности </a:t>
            </a:r>
            <a:r>
              <a:rPr lang="ru-RU" sz="1300" dirty="0" smtClean="0">
                <a:cs typeface="Arial" panose="020B0604020202020204" pitchFamily="34" charset="0"/>
              </a:rPr>
              <a:t>детей </a:t>
            </a:r>
            <a:r>
              <a:rPr lang="ru-RU" sz="1300" dirty="0">
                <a:cs typeface="Arial" panose="020B0604020202020204" pitchFamily="34" charset="0"/>
              </a:rPr>
              <a:t>и взрослых.</a:t>
            </a:r>
          </a:p>
          <a:p>
            <a:pPr marL="0" indent="0" algn="just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13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1" y="1009440"/>
            <a:ext cx="11720146" cy="554962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взрослых с </a:t>
            </a:r>
            <a:r>
              <a:rPr lang="ru-RU" sz="2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детьми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Взаимодействие взрослых с детьми является важнейшим фактором развития ребенка и пронизывает все направления образовательной деятельности.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/>
              <a:t>1. Формы, способы, методы и средства реализации программы, которые отражают следующие аспекты образовательной среды</a:t>
            </a:r>
            <a:r>
              <a:rPr lang="ru-RU" sz="1600" dirty="0" smtClean="0"/>
              <a:t>: характер </a:t>
            </a:r>
            <a:r>
              <a:rPr lang="ru-RU" sz="1600" dirty="0" smtClean="0"/>
              <a:t>взаимодействия с педагогическим работником</a:t>
            </a:r>
            <a:r>
              <a:rPr lang="ru-RU" sz="1600" dirty="0" smtClean="0"/>
              <a:t>; характер </a:t>
            </a:r>
            <a:r>
              <a:rPr lang="ru-RU" sz="1600" dirty="0" smtClean="0"/>
              <a:t>взаимодействия с другими детьми</a:t>
            </a:r>
            <a:r>
              <a:rPr lang="ru-RU" sz="1600" dirty="0" smtClean="0"/>
              <a:t>; система </a:t>
            </a:r>
            <a:r>
              <a:rPr lang="ru-RU" sz="1600" dirty="0" smtClean="0"/>
              <a:t>отношений ребенка к миру, к другим людям, к себе самому.</a:t>
            </a:r>
          </a:p>
          <a:p>
            <a:pPr algn="just"/>
            <a:r>
              <a:rPr lang="ru-RU" sz="1600" dirty="0" smtClean="0"/>
              <a:t>2. Взаимодействие педагогических работников с детьми является важнейшим фактором развития ребенка и пронизывает все направления образовательной деятельности.</a:t>
            </a:r>
          </a:p>
          <a:p>
            <a:pPr algn="just"/>
            <a:r>
              <a:rPr lang="ru-RU" sz="1600" dirty="0" smtClean="0"/>
              <a:t>3. С помощью педагогического работника и в самостоятельной деятельности ребенок учится познавать окружающий мир, играть, рисовать, общаться с окружающими. Процесс приобщения к культурным образцам человеческой деятельности (культуре жизни, познанию мира, речи, коммуникации и прочим), приобретения культурных умений при взаимодействии с педагогическим работником и в самостоятельной деятельности в предметной среде называется процессом овладения культурными практиками.</a:t>
            </a:r>
          </a:p>
          <a:p>
            <a:pPr algn="just"/>
            <a:r>
              <a:rPr lang="ru-RU" sz="1600" dirty="0" smtClean="0"/>
              <a:t>4. Процесс приобретения общих культурных умений во всей его полноте возможен только в том случае, если педагогический работник выступает в этом процессе в роли партнера, а не руководителя, поддерживая и развивая мотивацию ребенка. Партнерские отношения педагогического работника и ребенка в Организации и в семье являются разумной альтернативой двум диаметрально противоположным подходам: прямому обучению и образованию, основанному на идеях "свободного воспитания". Основной функциональной характеристикой партнерских отношений является равноправное относительно ребенка включение педагогического работника в процесс деятельности. Педагогический работник участвует в реализации поставленной цели наравне с детьми, как более опытный и компетентный партнер.</a:t>
            </a:r>
          </a:p>
          <a:p>
            <a:pPr algn="just"/>
            <a:r>
              <a:rPr lang="ru-RU" sz="1600" dirty="0" smtClean="0"/>
              <a:t>5. Для личностно-порождающего взаимодействия характерно принятие ребенка таким, какой он есть, и вера в его способности. Педагогический работник не подгоняет ребенка под какой-то определенный "стандарт", а строит общение с ним с ориентацией на достоинства и индивидуальные особенности ребенка, его характер, привычки, интересы, предпочтения. Он сопереживает ребенку в радости и огорчениях, оказывает поддержку при затруднениях, участвует в его играх и занятиях. Педагогический работник старается избегать запретов и наказаний. Ограничения и порицания используются в случае крайней необходимости, не унижая достоинство ребенка. Такой стиль воспитания обеспечивает ребенку чувство психологической защищенности, способствует развитию его индивидуальности, положительных взаимоотношений с педагогическим работником и другими детьми.</a:t>
            </a:r>
          </a:p>
          <a:p>
            <a:pPr algn="just"/>
            <a:r>
              <a:rPr lang="ru-RU" sz="1600" dirty="0" smtClean="0"/>
              <a:t>6. Личностно-порождающее взаимодействие способствует формированию у ребенка различных позитивных качеств. Ребенок учится уважать себя и других, так как отношение ребенка к себе и другим людям всегда отражает характер отношения к нему окружающих. Он приобретает чувство уверенности в себе, не боится ошибок. Когда педагогический работник предоставляют ребенку самостоятельность, оказывают поддержку, вселяют веру в его силы, он не пасует перед трудностями, настойчиво ищет пути их преодоления.</a:t>
            </a:r>
          </a:p>
          <a:p>
            <a:pPr algn="just"/>
            <a:r>
              <a:rPr lang="ru-RU" sz="1600" dirty="0" smtClean="0"/>
              <a:t>7. Ребенок не боится быть самим собой, быть искренним. Когда педагогический работник поддерживают индивидуальность ребенка, принимают его таким, каков он есть, избегают неоправданных ограничений и наказаний, ребенок не боится быть самим собой, признавать свои ошибки. Взаимное доверие между педагогическим работником и детьми способствует истинному принятию ребенком моральных норм.</a:t>
            </a:r>
          </a:p>
          <a:p>
            <a:pPr algn="just"/>
            <a:r>
              <a:rPr lang="ru-RU" sz="1600" dirty="0" smtClean="0"/>
              <a:t>8. Ребенок учится брать на себя ответственность за свои решения и поступки. Ведь педагогический работник везде, где это возможно, предоставляет ребенку право выбора того или действия. Признание за ребенком права иметь свое мнение, выбирать занятия по душе, партнеров по игре способствует формированию у него личностной зрелости и, как следствие, чувства ответственности за свой выбор.</a:t>
            </a:r>
          </a:p>
          <a:p>
            <a:pPr algn="just"/>
            <a:r>
              <a:rPr lang="ru-RU" sz="1600" dirty="0" smtClean="0"/>
              <a:t>9. Ребенок приучается думать самостоятельно, поскольку педагогические работники не навязывают ему своего решения, а способствуют тому, чтобы он принял собственное.</a:t>
            </a:r>
          </a:p>
          <a:p>
            <a:pPr algn="just"/>
            <a:r>
              <a:rPr lang="ru-RU" sz="1600" dirty="0" smtClean="0"/>
              <a:t>10. Ребенок учится адекватно выражать свои чувства. Помогая ребенку осознать свои переживания, выразить их словами, педагогические работники содействуют формированию у него умения проявлять чувства социально приемлемыми способами.</a:t>
            </a:r>
          </a:p>
          <a:p>
            <a:pPr algn="just"/>
            <a:r>
              <a:rPr lang="ru-RU" sz="1600" dirty="0" smtClean="0"/>
              <a:t>11. Ребенок учится понимать других и сочувствовать им, потому что получает этот опыт из общения с педагогическим работником и переносит его на других людей.</a:t>
            </a:r>
          </a:p>
          <a:p>
            <a:pPr marL="0" indent="0" algn="just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39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4727</Words>
  <Application>Microsoft Office PowerPoint</Application>
  <PresentationFormat>Широкоэкранный</PresentationFormat>
  <Paragraphs>206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Тема Office</vt:lpstr>
      <vt:lpstr> ПРЕЗЕНТАЦИЯ АДАПТИРОВАННОЙ ОБРАЗОВАТЕЛЬНОЙ ПРОГРАММЫ ДОШКОЛЬНОГО ОБРАЗОВАНИЯ  государственного казенного дошкольного образовательного учреждения  «Детский сад №31 «Сказка»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Михаил</dc:creator>
  <cp:lastModifiedBy>Марина</cp:lastModifiedBy>
  <cp:revision>43</cp:revision>
  <dcterms:created xsi:type="dcterms:W3CDTF">2018-10-20T08:37:30Z</dcterms:created>
  <dcterms:modified xsi:type="dcterms:W3CDTF">2023-09-15T06:45:23Z</dcterms:modified>
</cp:coreProperties>
</file>