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3"/>
  </p:notesMasterIdLst>
  <p:sldIdLst>
    <p:sldId id="31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04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5" r:id="rId48"/>
    <p:sldId id="306" r:id="rId49"/>
    <p:sldId id="307" r:id="rId50"/>
    <p:sldId id="309" r:id="rId51"/>
    <p:sldId id="303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32" autoAdjust="0"/>
  </p:normalViewPr>
  <p:slideViewPr>
    <p:cSldViewPr>
      <p:cViewPr varScale="1">
        <p:scale>
          <a:sx n="86" d="100"/>
          <a:sy n="86" d="100"/>
        </p:scale>
        <p:origin x="1190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DA597-2818-44EA-9CB0-C86CF4A3758C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4DAEF-9631-43F2-A475-9F6CC6B05B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87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DAEF-9631-43F2-A475-9F6CC6B05B4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552728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РАБОТА </a:t>
            </a:r>
            <a:r>
              <a:rPr lang="ru-RU" b="1" dirty="0" smtClean="0">
                <a:solidFill>
                  <a:srgbClr val="00B050"/>
                </a:solidFill>
              </a:rPr>
              <a:t>С НЕГОВОРЯЩИМ РЕБЕНКОМ.  С чего начать</a:t>
            </a:r>
            <a:r>
              <a:rPr lang="ru-RU" b="1" dirty="0" smtClean="0">
                <a:solidFill>
                  <a:srgbClr val="00B050"/>
                </a:solidFill>
              </a:rPr>
              <a:t>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                                             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                                          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                                  							учитель- логопед</a:t>
            </a:r>
            <a:b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ГКДОУ «ДС № 31 «Сказка»</a:t>
            </a:r>
            <a:b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г. Невинномысска </a:t>
            </a:r>
            <a:b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Лайкова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О.Н.</a:t>
            </a:r>
            <a:b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					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3" descr="shutterstock_48208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6952"/>
            <a:ext cx="370790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80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26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Исследовательская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556792"/>
            <a:ext cx="4752528" cy="530120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Если ребенок еще не научился говорить, используйте для занятия больше игрушек или предметов, чтобы он мог выполнять с ними действия.</a:t>
            </a:r>
          </a:p>
          <a:p>
            <a:pPr algn="just">
              <a:buNone/>
            </a:pPr>
            <a:r>
              <a:rPr lang="ru-RU" dirty="0" smtClean="0"/>
              <a:t>	Он должен сначала познакомиться с предметом, узнать его фактуру; он может взять этот предмет в рот, чтобы лучше его ощутить.</a:t>
            </a:r>
          </a:p>
          <a:p>
            <a:pPr algn="just">
              <a:buNone/>
            </a:pPr>
            <a:r>
              <a:rPr lang="ru-RU" dirty="0" smtClean="0"/>
              <a:t>	Ребенку важно научиться выполнять с ним различные действия (например, ложкой можно копать песок, снег, переливать воду, есть), чтобы у него появился опыт взаимодействия с предметом.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40822" y="1412776"/>
            <a:ext cx="4603178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83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Концентрируем внимание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4544" y="980728"/>
            <a:ext cx="5328592" cy="633670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200" dirty="0" smtClean="0"/>
              <a:t>Некоторые дети часто «перепрыгивают» с одного предмета на другой. Таких детей нужно приучать концентрировать внимание на одном предмете. </a:t>
            </a:r>
          </a:p>
          <a:p>
            <a:pPr algn="just">
              <a:buNone/>
            </a:pPr>
            <a:r>
              <a:rPr lang="ru-RU" sz="3200" dirty="0" smtClean="0"/>
              <a:t>	Не говорите много. Помните, что это для ребёнка "белый шум". Не бойтесь использовать жест, короткую фразу — это структурирует внимание. </a:t>
            </a:r>
          </a:p>
          <a:p>
            <a:pPr algn="just">
              <a:buNone/>
            </a:pPr>
            <a:r>
              <a:rPr lang="ru-RU" sz="3200" dirty="0" smtClean="0"/>
              <a:t>	Не раскладывайте сразу все игрушки для занятия, чтобы ребенок не отвлекался. Оставьте в поле его зрения только те предметы, которые нужны для конкретной игры, а остальные можно сложить в коробку и накрыть платком, либо вообще убрать из комнаты всё лишнее, несущественное, отвлекающие внимание. </a:t>
            </a:r>
          </a:p>
          <a:p>
            <a:pPr lvl="0"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9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87609" y="1916832"/>
            <a:ext cx="425639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212976"/>
            <a:ext cx="4282428" cy="289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83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Поощрения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Чтобы дети развивались быстрее и увереннее, хвалите их почаще. Эмоциональная поддержка со стороны взрослого, положительная оценка достижений необходимы. Поэтому старайтесь отмечать любые, даже самые скромные, достижения и успехи. В случае неудачи не акцентируйте на ней внимание. Скажите, например: «Потом еще раз попробуем», «В следующий раз обязательно получится», «Ты старался, – молодец!».</a:t>
            </a:r>
          </a:p>
          <a:p>
            <a:pPr algn="just">
              <a:buNone/>
            </a:pPr>
            <a:r>
              <a:rPr lang="ru-RU" dirty="0" smtClean="0"/>
              <a:t>	Не надо использовать </a:t>
            </a:r>
          </a:p>
          <a:p>
            <a:pPr algn="just">
              <a:buNone/>
            </a:pPr>
            <a:r>
              <a:rPr lang="ru-RU" dirty="0" smtClean="0"/>
              <a:t>	бесконечно «Молодец!» </a:t>
            </a:r>
          </a:p>
          <a:p>
            <a:pPr algn="just">
              <a:buNone/>
            </a:pPr>
            <a:r>
              <a:rPr lang="ru-RU" dirty="0" smtClean="0"/>
              <a:t>	Важны «эмоциональные </a:t>
            </a:r>
          </a:p>
          <a:p>
            <a:pPr algn="just">
              <a:buNone/>
            </a:pPr>
            <a:r>
              <a:rPr lang="ru-RU" dirty="0" smtClean="0"/>
              <a:t>	поглаживания» — это </a:t>
            </a:r>
          </a:p>
          <a:p>
            <a:pPr algn="just">
              <a:buNone/>
            </a:pPr>
            <a:r>
              <a:rPr lang="ru-RU" dirty="0" smtClean="0"/>
              <a:t>	хороший взгляд, улыбка, </a:t>
            </a:r>
          </a:p>
          <a:p>
            <a:pPr algn="just">
              <a:buNone/>
            </a:pPr>
            <a:r>
              <a:rPr lang="ru-RU" dirty="0" smtClean="0"/>
              <a:t>	поглаживание по голове, </a:t>
            </a:r>
          </a:p>
          <a:p>
            <a:pPr algn="just">
              <a:buNone/>
            </a:pPr>
            <a:r>
              <a:rPr lang="ru-RU" dirty="0" smtClean="0"/>
              <a:t>	или даже вежливое обращение. </a:t>
            </a:r>
          </a:p>
          <a:p>
            <a:pPr algn="just">
              <a:buNone/>
            </a:pPr>
            <a:r>
              <a:rPr lang="ru-RU" dirty="0" smtClean="0"/>
              <a:t>	Каким бы маленьким ни был </a:t>
            </a:r>
          </a:p>
          <a:p>
            <a:pPr algn="just">
              <a:buNone/>
            </a:pPr>
            <a:r>
              <a:rPr lang="ru-RU" dirty="0" smtClean="0"/>
              <a:t>	ребенок, он нуждается в таком </a:t>
            </a:r>
          </a:p>
          <a:p>
            <a:pPr algn="just">
              <a:buNone/>
            </a:pPr>
            <a:r>
              <a:rPr lang="ru-RU" dirty="0" smtClean="0"/>
              <a:t>	обращении и такое же поведение станет выдавать вам через какое-то время.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0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Успешность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196752"/>
            <a:ext cx="4104456" cy="566124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Для каждого человека важна успешность. Эти дети, в большинстве случаев, не понимают, правильно ли они поступают. Это означает, что у них нет ощущения успешности, что им незачем учиться чему-либо. Мало того, они не получают то, что хотят, то, что любят, потому что не могут попросить, а если получают, то сразу в больших количествах. В результате этого снижается ценность: любимая игрушка или еда перестает быть таковой.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610018"/>
            <a:ext cx="5148064" cy="364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67567" y="3140968"/>
            <a:ext cx="4976433" cy="327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Мотивация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980728"/>
            <a:ext cx="9324528" cy="587727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Для преодоления негативизма большое значение имеет развитие мотивации, желания ребенка. Выявляем, что для ребенка может стать мотивацией для занятий. Важно, что в данной ситуации маленький кусочек любимого ребенком мармелада становится не сладостью, а помогает ребенку понять, что он делает правильно, а что нет.        </a:t>
            </a:r>
          </a:p>
          <a:p>
            <a:pPr algn="just">
              <a:buNone/>
            </a:pPr>
            <a:r>
              <a:rPr lang="ru-RU" sz="2400" b="1" dirty="0" smtClean="0"/>
              <a:t>                                                Как это работает?</a:t>
            </a: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	Сидит спокойно 5 сек. — получает мармелад. В следующий раз ребенок просидит несколько дольше и тоже </a:t>
            </a:r>
          </a:p>
          <a:p>
            <a:pPr algn="just">
              <a:buNone/>
            </a:pPr>
            <a:r>
              <a:rPr lang="ru-RU" sz="2400" dirty="0" smtClean="0"/>
              <a:t>	получит мармелад. Важно помнить, </a:t>
            </a:r>
          </a:p>
          <a:p>
            <a:pPr algn="just">
              <a:buNone/>
            </a:pPr>
            <a:r>
              <a:rPr lang="ru-RU" sz="2400" dirty="0" smtClean="0"/>
              <a:t>	что поощрение должно быть </a:t>
            </a:r>
          </a:p>
          <a:p>
            <a:pPr algn="just">
              <a:buNone/>
            </a:pPr>
            <a:r>
              <a:rPr lang="ru-RU" sz="2400" dirty="0" smtClean="0"/>
              <a:t>	значимым для ребенка, то </a:t>
            </a:r>
          </a:p>
          <a:p>
            <a:pPr algn="just">
              <a:buNone/>
            </a:pPr>
            <a:r>
              <a:rPr lang="ru-RU" sz="2400" dirty="0" smtClean="0"/>
              <a:t>	есть в обычное время он </a:t>
            </a:r>
          </a:p>
          <a:p>
            <a:pPr algn="just">
              <a:buNone/>
            </a:pPr>
            <a:r>
              <a:rPr lang="ru-RU" sz="2400" dirty="0" smtClean="0"/>
              <a:t>	не должен его получать. </a:t>
            </a:r>
          </a:p>
          <a:p>
            <a:pPr algn="just">
              <a:buNone/>
            </a:pPr>
            <a:r>
              <a:rPr lang="ru-RU" sz="2400" dirty="0" smtClean="0"/>
              <a:t>	Поощрение не должно быть </a:t>
            </a:r>
          </a:p>
          <a:p>
            <a:pPr algn="just">
              <a:buNone/>
            </a:pPr>
            <a:r>
              <a:rPr lang="ru-RU" sz="2400" dirty="0" smtClean="0"/>
              <a:t>	в больших количествах. </a:t>
            </a:r>
          </a:p>
          <a:p>
            <a:pPr algn="just">
              <a:buNone/>
            </a:pPr>
            <a:r>
              <a:rPr lang="ru-RU" sz="2400" dirty="0" smtClean="0"/>
              <a:t>	Игрушку не оставляем у него надолго. </a:t>
            </a:r>
          </a:p>
          <a:p>
            <a:pPr algn="just">
              <a:buNone/>
            </a:pPr>
            <a:r>
              <a:rPr lang="ru-RU" sz="2400" dirty="0" smtClean="0"/>
              <a:t>	Забираем, предупреждая (возможен обратный счет 3, 2, 1): «Когда скажу один, заберу игрушку».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Привлечение к занятиям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Работа ведется по нескольким направлениям:</a:t>
            </a:r>
          </a:p>
          <a:p>
            <a:pPr lvl="0" algn="just"/>
            <a:r>
              <a:rPr lang="ru-RU" dirty="0" smtClean="0"/>
              <a:t>развитие понимания речи, простейших инструкций (дай ручку, покажи носик);</a:t>
            </a:r>
          </a:p>
          <a:p>
            <a:pPr lvl="0" algn="just"/>
            <a:r>
              <a:rPr lang="ru-RU" dirty="0" smtClean="0"/>
              <a:t>побуждение к речи через ситуации, которые эмоционально заинтересовывают ребенка.</a:t>
            </a:r>
          </a:p>
          <a:p>
            <a:pPr lvl="0" algn="just"/>
            <a:r>
              <a:rPr lang="ru-RU" dirty="0" smtClean="0"/>
              <a:t>побуждение к речи через вызывание ориентировочного рефлекса  (что это? что там?)</a:t>
            </a:r>
            <a:endParaRPr lang="ru-RU" b="1" dirty="0" smtClean="0"/>
          </a:p>
          <a:p>
            <a:pPr lvl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Развитие понимания речи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/>
              <a:t>	Чтобы ждать от ребёнка появления активной речи, необходимо быть уверенным в том, что он понимает, о чём говорят окружающие, выполняет инструкции. 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6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Активное использование жестов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412776"/>
            <a:ext cx="5544616" cy="590465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Огромное значение имеют жесты. Именно они помогают обозначать или уточнять названия предметов и действий; благодаря им ребёнок может показать то, что не может сказать; возникнет понимание, происходит коммуникация .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Условия использования жестов: </a:t>
            </a:r>
            <a:r>
              <a:rPr lang="ru-RU" dirty="0" smtClean="0"/>
              <a:t>во-первых, жест всегда должен сопровождаться словом, пусть даже простым; во-вторых, ребенку следует не только самому использовать жесты; но и видеть их, то есть вам необходимо тоже использовать жесты для прояснения слова или фразы. </a:t>
            </a:r>
          </a:p>
          <a:p>
            <a:pPr algn="just">
              <a:buNone/>
            </a:pPr>
            <a:r>
              <a:rPr lang="ru-RU" dirty="0" smtClean="0"/>
              <a:t>	Ребёнок научится повторять ваши действия с предметами, копировать их, и у него появится возможность подражать вашим жестам.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995936" cy="389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Как использовать жест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340768"/>
            <a:ext cx="4824536" cy="619268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Ребёнку можно задавать вопросы для выяснения того, что он понимает, а что нет, и он сможет ответить жестом. Например, вы спрашиваете «Какой Миша большой? », а малыш вытягивает обе ручки вверх. Вы спрашиваете: «Как медведь царапается?», а ребёнок совершает пальчиками царапающие движения. И вы понимаете, что слова и «большой», и «царапается» ребёнку понятны. </a:t>
            </a:r>
          </a:p>
          <a:p>
            <a:pPr algn="just">
              <a:buNone/>
            </a:pPr>
            <a:r>
              <a:rPr lang="ru-RU" dirty="0" smtClean="0"/>
              <a:t>	На этом же этапе активно используется вопрос «где?» или просьба «покажи». Показать, где часы на стене, где свет (люстра), где мама и папа. Далее тот же вопрос переносится в работу с книгой, и ребёнок показывает уже на иллюстрациях, где курочка, где мышка, где собачка.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1" y="1810875"/>
            <a:ext cx="4572000" cy="392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3407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Пополнение пассивного словаря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484784"/>
            <a:ext cx="5472608" cy="590465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Проверять пассивный словарь ребёнка можно после того, как этот словарь сформирован, наполнен. То есть сначала мы занимаемся его пополнением, одновременно вводя жест для обозначения понятия. Для этого используем сначала предметы и явления, окружающие ребёнка в жизни, в быту. Когда материал пройден и закреплён, эти же предметы и явления показываем ребёнку на карточках и в детских книгах на иллюстрациях. Затем спрашиваем «где корова?» и, не дожидаясь ответа, показываем пальцем на изображение животного. Так мы учим понимать вопрос «где». И только потом просим ответить на вопрос «где?» самостоятельно.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2219" y="1988840"/>
            <a:ext cx="389178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9168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00B050"/>
                </a:solidFill>
              </a:rPr>
              <a:t>Побуждение к речи через ситуации, которые эмоционально заинтересовывают ребенка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60848"/>
            <a:ext cx="6012160" cy="496855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Это различные виды пряток (игрушку, часть тела, самого ребенка), рассматривание семейных фотографий… </a:t>
            </a:r>
          </a:p>
          <a:p>
            <a:pPr algn="just">
              <a:buNone/>
            </a:pPr>
            <a:r>
              <a:rPr lang="ru-RU" dirty="0" smtClean="0"/>
              <a:t>	Главное — привлечь внимание, вызвать эмоциональную реакцию, выраженную междометиями (ой, ай), расположить к речевому подражанию, повторению наряду с </a:t>
            </a:r>
            <a:r>
              <a:rPr lang="ru-RU" dirty="0" err="1" smtClean="0"/>
              <a:t>лепетными</a:t>
            </a:r>
            <a:r>
              <a:rPr lang="ru-RU" dirty="0" smtClean="0"/>
              <a:t>, обычных слов (</a:t>
            </a:r>
            <a:r>
              <a:rPr lang="ru-RU" dirty="0" err="1" smtClean="0"/>
              <a:t>ля-ля</a:t>
            </a:r>
            <a:r>
              <a:rPr lang="ru-RU" dirty="0" smtClean="0"/>
              <a:t>, сова). Важно, чтобы ребенок захотел разговаривать. Для этого нужно правильно организовать среду, в которой будет проходить занятие. </a:t>
            </a:r>
          </a:p>
          <a:p>
            <a:pPr algn="just">
              <a:buNone/>
            </a:pPr>
            <a:r>
              <a:rPr lang="ru-RU" dirty="0" smtClean="0"/>
              <a:t>	Активизация речи нуждается в наглядности и поэтому упражнения должны быть связаны с какой-либо практической ситуацией. </a:t>
            </a:r>
          </a:p>
          <a:p>
            <a:pPr algn="just">
              <a:buNone/>
            </a:pPr>
            <a:r>
              <a:rPr lang="ru-RU" dirty="0" smtClean="0"/>
              <a:t>	В процессе увлекательных действий у ребёнка возникает состояние эмоционального подъема, что способно побудить его к повторению речи.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2160" y="2204864"/>
            <a:ext cx="3131840" cy="430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2232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92D050"/>
                </a:solidFill>
              </a:rPr>
              <a:t>Решили заниматься с </a:t>
            </a:r>
            <a:r>
              <a:rPr lang="ru-RU" sz="3600" b="1" dirty="0" err="1">
                <a:solidFill>
                  <a:srgbClr val="92D050"/>
                </a:solidFill>
              </a:rPr>
              <a:t>неговорящим</a:t>
            </a:r>
            <a:r>
              <a:rPr lang="ru-RU" sz="3600" b="1" dirty="0">
                <a:solidFill>
                  <a:srgbClr val="92D050"/>
                </a:solidFill>
              </a:rPr>
              <a:t> ребенком? Вы можете столкнуться с некоторыми </a:t>
            </a:r>
            <a:r>
              <a:rPr lang="ru-RU" sz="3600" b="1" dirty="0" smtClean="0">
                <a:solidFill>
                  <a:srgbClr val="92D050"/>
                </a:solidFill>
              </a:rPr>
              <a:t>проблемами!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700" b="1" dirty="0" smtClean="0">
                <a:solidFill>
                  <a:schemeClr val="accent5"/>
                </a:solidFill>
              </a:rPr>
              <a:t> Ребенок </a:t>
            </a:r>
            <a:r>
              <a:rPr lang="ru-RU" sz="2700" b="1" dirty="0">
                <a:solidFill>
                  <a:schemeClr val="accent5"/>
                </a:solidFill>
              </a:rPr>
              <a:t>не реагирует на просьбу сесть за стол.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2348880"/>
            <a:ext cx="4824536" cy="4680520"/>
          </a:xfrm>
        </p:spPr>
        <p:txBody>
          <a:bodyPr anchor="ctr"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3100" dirty="0" smtClean="0"/>
              <a:t>Педагог </a:t>
            </a:r>
            <a:r>
              <a:rPr lang="ru-RU" sz="3100" dirty="0"/>
              <a:t>просит ребенка: </a:t>
            </a:r>
            <a:r>
              <a:rPr lang="ru-RU" sz="3100" dirty="0" smtClean="0"/>
              <a:t>«</a:t>
            </a:r>
            <a:r>
              <a:rPr lang="ru-RU" sz="3100" dirty="0"/>
              <a:t>Д</a:t>
            </a:r>
            <a:r>
              <a:rPr lang="ru-RU" sz="3100" dirty="0" smtClean="0"/>
              <a:t>аша, сядь </a:t>
            </a:r>
            <a:r>
              <a:rPr lang="ru-RU" sz="3100" dirty="0"/>
              <a:t>на </a:t>
            </a:r>
            <a:r>
              <a:rPr lang="ru-RU" sz="3100" dirty="0" smtClean="0"/>
              <a:t>стул», но он не </a:t>
            </a:r>
            <a:r>
              <a:rPr lang="ru-RU" sz="3100" dirty="0"/>
              <a:t>реагирует. </a:t>
            </a:r>
            <a:endParaRPr lang="ru-RU" sz="3100" dirty="0" smtClean="0"/>
          </a:p>
          <a:p>
            <a:pPr algn="just">
              <a:buNone/>
            </a:pPr>
            <a:r>
              <a:rPr lang="ru-RU" sz="3100" dirty="0"/>
              <a:t>	</a:t>
            </a:r>
            <a:r>
              <a:rPr lang="ru-RU" sz="3100" dirty="0" smtClean="0"/>
              <a:t>Не надо уговаривать ребёнка, давая </a:t>
            </a:r>
            <a:r>
              <a:rPr lang="ru-RU" sz="3100" dirty="0"/>
              <a:t>отрицательное подкрепление этой </a:t>
            </a:r>
            <a:r>
              <a:rPr lang="ru-RU" sz="3100" dirty="0" smtClean="0"/>
              <a:t>ситуации словами: «</a:t>
            </a:r>
            <a:r>
              <a:rPr lang="ru-RU" sz="3100" dirty="0"/>
              <a:t>Д</a:t>
            </a:r>
            <a:r>
              <a:rPr lang="ru-RU" sz="3100" dirty="0" smtClean="0"/>
              <a:t>аша</a:t>
            </a:r>
            <a:r>
              <a:rPr lang="ru-RU" sz="3100" dirty="0"/>
              <a:t>! Ну сколько можно говорить!» </a:t>
            </a:r>
            <a:r>
              <a:rPr lang="ru-RU" sz="3100" dirty="0" smtClean="0"/>
              <a:t>Другими словами педагог вышел </a:t>
            </a:r>
            <a:r>
              <a:rPr lang="ru-RU" sz="3100" dirty="0"/>
              <a:t>из себя. </a:t>
            </a:r>
            <a:endParaRPr lang="ru-RU" sz="3100" dirty="0" smtClean="0"/>
          </a:p>
          <a:p>
            <a:pPr algn="just">
              <a:buNone/>
            </a:pPr>
            <a:r>
              <a:rPr lang="ru-RU" sz="3100" dirty="0" smtClean="0"/>
              <a:t>	На </a:t>
            </a:r>
            <a:r>
              <a:rPr lang="ru-RU" sz="3100" dirty="0"/>
              <a:t>самом деле многие дети обожают внимание такого </a:t>
            </a:r>
            <a:r>
              <a:rPr lang="ru-RU" sz="3100" dirty="0" smtClean="0"/>
              <a:t>рода. Дети </a:t>
            </a:r>
            <a:r>
              <a:rPr lang="ru-RU" sz="3100" dirty="0"/>
              <a:t>предпочитают получать внимание </a:t>
            </a:r>
            <a:r>
              <a:rPr lang="ru-RU" sz="3100" dirty="0" smtClean="0"/>
              <a:t>плохим </a:t>
            </a:r>
            <a:r>
              <a:rPr lang="ru-RU" sz="3100" dirty="0"/>
              <a:t>поведением, так как это очень легко. </a:t>
            </a:r>
          </a:p>
        </p:txBody>
      </p:sp>
      <p:pic>
        <p:nvPicPr>
          <p:cNvPr id="8" name="Содержимое 7" descr="2. rebenok-ploho-sebia-vedet-s-mamoi - коп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708920"/>
            <a:ext cx="4038600" cy="363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6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Формирование потребности в речи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484784"/>
            <a:ext cx="4464496" cy="597666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Ребенок и его окружение привыкли к определенному поведению. И теперь нужно сформировать новый его тип.</a:t>
            </a:r>
          </a:p>
          <a:p>
            <a:pPr algn="just">
              <a:buNone/>
            </a:pPr>
            <a:r>
              <a:rPr lang="ru-RU" dirty="0" smtClean="0"/>
              <a:t>	Создать условия, чтобы у ребенка чаще возникала потребность в речи: убрать из доступа предметы, которыми ребенок может пользоваться сам и любит их. Каждый раз, когда ему что-то будет нужно, он должен озвучит возможным способом. Захочет сок: О или ОК или СОК.</a:t>
            </a:r>
          </a:p>
          <a:p>
            <a:pPr algn="just">
              <a:buNone/>
            </a:pPr>
            <a:r>
              <a:rPr lang="ru-RU" dirty="0" smtClean="0"/>
              <a:t>	Требования должны быть одинаковыми на занятиях, в садике, дома. Тогда они будут привычными для ребенка, не будут вызывать агрессию и другого проблематичного поведения.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81297" y="1950314"/>
            <a:ext cx="5062703" cy="378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96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Сначала игрушки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268760"/>
            <a:ext cx="5616624" cy="576064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Чтобы у ребенка появились первые краткие эмоционально окрашенные слова, в поле его зрения должны находиться простые игрушки, с  которыми вы можете организовать эмоционально насыщенную игру (мячики, кубики, платочек, куколка, мишка), но не карточки с лото. </a:t>
            </a:r>
          </a:p>
          <a:p>
            <a:pPr algn="just">
              <a:buNone/>
            </a:pPr>
            <a:r>
              <a:rPr lang="ru-RU" dirty="0" smtClean="0"/>
              <a:t>	Научите ребенка играть с этими предметами. Покажите, как из кубиков строится башня, потом вместе ее сломайте. Такие игры очень нравятся детям, так как они просты и предполагают появление определенного эффекта (шум при падении кубиков).</a:t>
            </a:r>
          </a:p>
          <a:p>
            <a:pPr algn="just">
              <a:buNone/>
            </a:pPr>
            <a:r>
              <a:rPr lang="ru-RU" dirty="0" smtClean="0"/>
              <a:t>	Игру следует сопровождать короткими словами, выражающими яркие эмоции: «Ах», «Оп», «Ай». Главное – вовлечь ребенка в деятельность с этими предметами, без этого не будет и речи. Ведь если у вас отсутствует общее дело, о чем тогда можно поговорить с ребенком?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0836" y="1261336"/>
            <a:ext cx="3713163" cy="5275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96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Как строить диалог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412776"/>
            <a:ext cx="4752528" cy="544522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Ваше общение на занятии должно осуществляться в форме диалога.</a:t>
            </a:r>
          </a:p>
          <a:p>
            <a:pPr algn="just">
              <a:buNone/>
            </a:pPr>
            <a:r>
              <a:rPr lang="ru-RU" dirty="0" smtClean="0"/>
              <a:t>	Следует соблюдать и более медленный темп говорения, и лаконичность высказывания (например: «Дай мяч»).</a:t>
            </a:r>
          </a:p>
          <a:p>
            <a:pPr algn="just">
              <a:buNone/>
            </a:pPr>
            <a:r>
              <a:rPr lang="ru-RU" dirty="0" smtClean="0"/>
              <a:t>	Должны присутствовать и жесты, и паузы, позволяющие ребенку ответить. </a:t>
            </a:r>
          </a:p>
          <a:p>
            <a:pPr algn="just">
              <a:buNone/>
            </a:pPr>
            <a:r>
              <a:rPr lang="ru-RU" dirty="0" smtClean="0"/>
              <a:t>	Мы обязательно должны дожидаться его ответной реакции на произнесенные слова. Это может быть просто взор, обращенный к нам, или мимическая реакция, а иногда – слово или жест. Так мы определим, услышал ли нас малыш, понял ли нашу фразу.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16832"/>
            <a:ext cx="4572000" cy="417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45893" y="2852936"/>
            <a:ext cx="419810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556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Как же вовлечь ребенка в совместную деятельность и побудить к участию в диалоге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4544" y="1556792"/>
            <a:ext cx="9468544" cy="583264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Ребенок не всегда соглашается на совместные действия и игры, он может в течение длительного времени просто перекладывать игрушки, и отвлечь его от этого занятия невозможно.  Постарайтесь сначала присоединиться к тому, чем занимается ребенок, поддержите его действия, а затем постепенно направьте их в русло той деятельности, которую запланировали вы. </a:t>
            </a:r>
          </a:p>
          <a:p>
            <a:pPr algn="just">
              <a:buNone/>
            </a:pPr>
            <a:r>
              <a:rPr lang="ru-RU" dirty="0" smtClean="0"/>
              <a:t>	Например, малыш бросает игрушки, </a:t>
            </a:r>
          </a:p>
          <a:p>
            <a:pPr algn="just">
              <a:buNone/>
            </a:pPr>
            <a:r>
              <a:rPr lang="ru-RU" dirty="0" smtClean="0"/>
              <a:t>	которые вы ему предлагаете для занятия. </a:t>
            </a:r>
          </a:p>
          <a:p>
            <a:pPr algn="just">
              <a:buNone/>
            </a:pPr>
            <a:r>
              <a:rPr lang="ru-RU" dirty="0" smtClean="0"/>
              <a:t>	Не расстраивайтесь, покидайте игрушки </a:t>
            </a:r>
          </a:p>
          <a:p>
            <a:pPr algn="just">
              <a:buNone/>
            </a:pPr>
            <a:r>
              <a:rPr lang="ru-RU" dirty="0" smtClean="0"/>
              <a:t>	вместе с ним. Поставьте металлическую </a:t>
            </a:r>
          </a:p>
          <a:p>
            <a:pPr algn="just">
              <a:buNone/>
            </a:pPr>
            <a:r>
              <a:rPr lang="ru-RU" dirty="0" smtClean="0"/>
              <a:t>	кастрюлю (у деятельности должна быть </a:t>
            </a:r>
          </a:p>
          <a:p>
            <a:pPr algn="just">
              <a:buNone/>
            </a:pPr>
            <a:r>
              <a:rPr lang="ru-RU" dirty="0" smtClean="0"/>
              <a:t>	цель, в данном случае – попасть </a:t>
            </a:r>
          </a:p>
          <a:p>
            <a:pPr algn="just">
              <a:buNone/>
            </a:pPr>
            <a:r>
              <a:rPr lang="ru-RU" dirty="0" smtClean="0"/>
              <a:t>	в кастрюлю), чтобы при падении </a:t>
            </a:r>
          </a:p>
          <a:p>
            <a:pPr algn="just">
              <a:buNone/>
            </a:pPr>
            <a:r>
              <a:rPr lang="ru-RU" dirty="0" smtClean="0"/>
              <a:t>	игрушки раздавался звук. Сопровождайте </a:t>
            </a:r>
          </a:p>
          <a:p>
            <a:pPr algn="just">
              <a:buNone/>
            </a:pPr>
            <a:r>
              <a:rPr lang="ru-RU" dirty="0" smtClean="0"/>
              <a:t>	бросок восклицанием: «Бах!». </a:t>
            </a:r>
          </a:p>
          <a:p>
            <a:pPr algn="just">
              <a:buNone/>
            </a:pPr>
            <a:r>
              <a:rPr lang="ru-RU" dirty="0" smtClean="0"/>
              <a:t>	Такой поддерживающей игрой вы привлечете внимание малыша, а дальше можно потихоньку эту игру усложнять и направлять: например, поставить емкость дальше и постепенно перемещать ее в пространстве, чтобы ребенок начал активнее двигаться.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 -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3242234"/>
            <a:ext cx="3563888" cy="267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96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B050"/>
                </a:solidFill>
              </a:rPr>
              <a:t>Побуждение к речи через вызывание ориентировочного рефлекса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268760"/>
            <a:ext cx="9324528" cy="612068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Используются книжки-раскладушки, игрушки в сухом бассейне, в коробочке, в завернутой бумаге. При этом активизируются слова "там", "тут", "вот" и т.п.</a:t>
            </a:r>
          </a:p>
          <a:p>
            <a:pPr algn="just">
              <a:buNone/>
            </a:pPr>
            <a:r>
              <a:rPr lang="ru-RU" dirty="0" smtClean="0"/>
              <a:t>	Но для того чтобы появилась речь, нужен мотив. Если малыш самостоятельно может вымыть руки, вытереть их полотенцем или сам берет тряпку и вытирает стол, то где же он должен использовать речь? В перечисленных ситуациях она ему не нужна. </a:t>
            </a:r>
          </a:p>
          <a:p>
            <a:pPr algn="just">
              <a:buNone/>
            </a:pPr>
            <a:r>
              <a:rPr lang="ru-RU" dirty="0" smtClean="0"/>
              <a:t>	Но если мы обратим внимание ребенка на то, </a:t>
            </a:r>
          </a:p>
          <a:p>
            <a:pPr algn="just">
              <a:buNone/>
            </a:pPr>
            <a:r>
              <a:rPr lang="ru-RU" dirty="0" smtClean="0"/>
              <a:t>	что он делает и что ему для этого нужно, </a:t>
            </a:r>
          </a:p>
          <a:p>
            <a:pPr algn="just">
              <a:buNone/>
            </a:pPr>
            <a:r>
              <a:rPr lang="ru-RU" dirty="0" smtClean="0"/>
              <a:t>	мы вызовем его на диалог. </a:t>
            </a:r>
          </a:p>
          <a:p>
            <a:pPr algn="just">
              <a:buNone/>
            </a:pPr>
            <a:r>
              <a:rPr lang="ru-RU" dirty="0" smtClean="0"/>
              <a:t>	Старайтесь предоставлять ребенку выбор: </a:t>
            </a:r>
          </a:p>
          <a:p>
            <a:pPr algn="just">
              <a:buNone/>
            </a:pPr>
            <a:r>
              <a:rPr lang="ru-RU" dirty="0" smtClean="0"/>
              <a:t>	«Ты хочешь эту игру или эту?» – </a:t>
            </a:r>
          </a:p>
          <a:p>
            <a:pPr algn="just">
              <a:buNone/>
            </a:pPr>
            <a:r>
              <a:rPr lang="ru-RU" dirty="0" smtClean="0"/>
              <a:t>	и покажите игры, которые вы держите </a:t>
            </a:r>
          </a:p>
          <a:p>
            <a:pPr algn="just">
              <a:buNone/>
            </a:pPr>
            <a:r>
              <a:rPr lang="ru-RU" dirty="0" smtClean="0"/>
              <a:t>	в руках. Пусть ребенок назовет или </a:t>
            </a:r>
          </a:p>
          <a:p>
            <a:pPr algn="just">
              <a:buNone/>
            </a:pPr>
            <a:r>
              <a:rPr lang="ru-RU" dirty="0" smtClean="0"/>
              <a:t>	обозначит свой выбор доступным образом. </a:t>
            </a:r>
          </a:p>
          <a:p>
            <a:pPr algn="just">
              <a:buNone/>
            </a:pPr>
            <a:r>
              <a:rPr lang="ru-RU" dirty="0" smtClean="0"/>
              <a:t>	Если он не называет и не указывает на игру, дайте ему образец: «Эту?» – и сопроводите слово указательным жестом. Дождавшись утвердительного знака ребенка, начните играть в указанную игру.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Не напирать!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052736"/>
            <a:ext cx="3312368" cy="612068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Важно не отпугнуть  настойчивым "скажи". </a:t>
            </a:r>
          </a:p>
          <a:p>
            <a:pPr algn="just">
              <a:buNone/>
            </a:pPr>
            <a:r>
              <a:rPr lang="ru-RU" dirty="0" smtClean="0"/>
              <a:t>	На первых порах лучше не требовать речевой активности,  применять  самые различные игры с игрушкой, сильно заинтересовавшей ребенка.</a:t>
            </a:r>
          </a:p>
          <a:p>
            <a:pPr algn="just">
              <a:buNone/>
            </a:pPr>
            <a:r>
              <a:rPr lang="ru-RU" dirty="0" smtClean="0"/>
              <a:t>	Игры "Делай, как я«:</a:t>
            </a:r>
          </a:p>
          <a:p>
            <a:pPr>
              <a:buNone/>
            </a:pPr>
            <a:r>
              <a:rPr lang="ru-RU" dirty="0" smtClean="0"/>
              <a:t>	покачай куклу, покатай мячик, поставь машину в гараж, позвони папе) вызывают его на </a:t>
            </a:r>
            <a:r>
              <a:rPr lang="ru-RU" dirty="0" err="1" smtClean="0"/>
              <a:t>безречевое</a:t>
            </a:r>
            <a:r>
              <a:rPr lang="ru-RU" dirty="0" smtClean="0"/>
              <a:t>, а впоследствии, на речевое подражание.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14126" y="1916832"/>
            <a:ext cx="6029874" cy="418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247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Специальные игры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716016" cy="55892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Для </a:t>
            </a:r>
            <a:r>
              <a:rPr lang="ru-RU" dirty="0" err="1" smtClean="0"/>
              <a:t>неговорящих</a:t>
            </a:r>
            <a:r>
              <a:rPr lang="ru-RU" dirty="0" smtClean="0"/>
              <a:t> детей существуют специальные игры, основная цель которых – «растормошить» речь малыша. </a:t>
            </a:r>
          </a:p>
          <a:p>
            <a:pPr>
              <a:buNone/>
            </a:pPr>
            <a:r>
              <a:rPr lang="ru-RU" dirty="0" smtClean="0"/>
              <a:t>	Эти игры делятся на две категории: </a:t>
            </a:r>
          </a:p>
          <a:p>
            <a:pPr lvl="0" algn="just"/>
            <a:r>
              <a:rPr lang="ru-RU" dirty="0" smtClean="0"/>
              <a:t>одна из которых направлена на развитие общего подражания, </a:t>
            </a:r>
          </a:p>
          <a:p>
            <a:pPr lvl="0" algn="just"/>
            <a:r>
              <a:rPr lang="ru-RU" dirty="0" smtClean="0"/>
              <a:t>другая – на формирование речевого подражания. </a:t>
            </a:r>
          </a:p>
          <a:p>
            <a:pPr>
              <a:buNone/>
            </a:pPr>
            <a:r>
              <a:rPr lang="ru-RU" b="1" dirty="0" smtClean="0"/>
              <a:t>	</a:t>
            </a:r>
          </a:p>
          <a:p>
            <a:pPr algn="ctr">
              <a:buNone/>
            </a:pPr>
            <a:r>
              <a:rPr lang="ru-RU" b="1" dirty="0" smtClean="0"/>
              <a:t>Общее подражание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Предполагает повторение движений, действий и мимики взрослого. Путем копирования действий взрослых ребёнок усваивает общественный опыт, игровые и бытовые навыки.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10767" y="1988840"/>
            <a:ext cx="449874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96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Развивать общее подражание можно в такой последовательности: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196752"/>
            <a:ext cx="4676328" cy="56612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 lvl="0" algn="just">
              <a:buNone/>
            </a:pPr>
            <a:r>
              <a:rPr lang="ru-RU" b="1" dirty="0" smtClean="0"/>
              <a:t>	Воспроизведение отдельных простых движений. </a:t>
            </a:r>
            <a:r>
              <a:rPr lang="ru-RU" dirty="0" smtClean="0"/>
              <a:t>Предложите ребенку сделать с вами зарядку. Пусть он, повторяя за вами, делает упражнения: поднимает руки, топает ногами, хлопает в ладоши. Можно использовать ассоциации: руки в стороны - самолет, движения локтями - поезд и т.п.</a:t>
            </a:r>
          </a:p>
          <a:p>
            <a:pPr lvl="0" algn="just">
              <a:buNone/>
            </a:pPr>
            <a:r>
              <a:rPr lang="ru-RU" b="1" dirty="0" smtClean="0"/>
              <a:t>	Обучение последовательным движениям. </a:t>
            </a:r>
            <a:r>
              <a:rPr lang="ru-RU" dirty="0" smtClean="0"/>
              <a:t>Представьте, что вы птички. «Вот птички прилетели (машем руками как крыльями). Сели на землю и начали искать зернышки (бегаем по кругу). А вот зернышки нашлись (наклоняемся, и киваем головой – клюем зерна)». Можно использовать стишки с последовательностью действий.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33588" y="1628800"/>
            <a:ext cx="4610412" cy="471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048672" cy="360040"/>
          </a:xfrm>
        </p:spPr>
        <p:txBody>
          <a:bodyPr>
            <a:noAutofit/>
          </a:bodyPr>
          <a:lstStyle/>
          <a:p>
            <a:r>
              <a:rPr lang="ru-RU" sz="2200" dirty="0" smtClean="0"/>
              <a:t>3. Выполнение действий с игрушками</a:t>
            </a:r>
            <a:endParaRPr lang="ru-RU" sz="2200" dirty="0"/>
          </a:p>
        </p:txBody>
      </p:sp>
      <p:pic>
        <p:nvPicPr>
          <p:cNvPr id="5" name="Содержимое 4" descr="2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7102" y="1700808"/>
            <a:ext cx="3846898" cy="425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5184576" cy="6696744"/>
          </a:xfrm>
        </p:spPr>
        <p:txBody>
          <a:bodyPr>
            <a:normAutofit/>
          </a:bodyPr>
          <a:lstStyle/>
          <a:p>
            <a:pPr algn="just"/>
            <a:r>
              <a:rPr lang="ru-RU" sz="2100" dirty="0" smtClean="0"/>
              <a:t>Ребенок познает мир с помощью взрослого человека путем подражания. Играя с куклой, ребёнок учится сначала ее покачать, затем уложить в кроватку, накрыть одеяльцем.</a:t>
            </a:r>
          </a:p>
          <a:p>
            <a:pPr algn="just"/>
            <a:r>
              <a:rPr lang="ru-RU" sz="2100" dirty="0" smtClean="0"/>
              <a:t>Он с интересом и сам исследует сенсорные свойства окружающих предметов: открывает и закрывает, бросает, трогает, нюхает, пробует на вкус.</a:t>
            </a:r>
          </a:p>
          <a:p>
            <a:pPr algn="just"/>
            <a:r>
              <a:rPr lang="ru-RU" sz="2100" dirty="0" smtClean="0"/>
              <a:t>Но только с помощью взрослого ребенок узнает функциональное назначение предметов нашего быта – что ложкой едят суп, а лопаткой копают песок.</a:t>
            </a:r>
          </a:p>
          <a:p>
            <a:pPr algn="just"/>
            <a:r>
              <a:rPr lang="ru-RU" sz="2100" dirty="0" smtClean="0"/>
              <a:t>Взрослый знакомит малыша с новыми играми, когда учит убаюкивать куклу, катать машинку за веревочку и т. д.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96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Формирование речевого подражания взрослому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412776"/>
            <a:ext cx="4032448" cy="544522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Следует помнить, что занятия с детьми основаны на подражании взрослому, его движениям, действиям и словам, а не на объяснении, беседе, внушении.</a:t>
            </a:r>
          </a:p>
          <a:p>
            <a:pPr algn="just">
              <a:buNone/>
            </a:pPr>
            <a:r>
              <a:rPr lang="ru-RU" dirty="0" smtClean="0"/>
              <a:t>	При этом взрослому необходимо многократно повторять некоторые слоги, слова и словосочетания, интонацией выделяя их в потоке речи. Ребёнку предлагаем воспроизвести сказанное, при этом принимаются ответы в любом виде.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838362"/>
            <a:ext cx="5292080" cy="4087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1"/>
                </a:solidFill>
              </a:rPr>
              <a:t>Что делать? </a:t>
            </a:r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Используйте </a:t>
            </a:r>
            <a:r>
              <a:rPr lang="ru-RU" sz="4000" dirty="0" err="1" smtClean="0">
                <a:solidFill>
                  <a:srgbClr val="00B050"/>
                </a:solidFill>
              </a:rPr>
              <a:t>кондуктивный</a:t>
            </a:r>
            <a:r>
              <a:rPr lang="ru-RU" sz="4000" dirty="0" smtClean="0">
                <a:solidFill>
                  <a:srgbClr val="00B050"/>
                </a:solidFill>
              </a:rPr>
              <a:t> метод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6192688" cy="56612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100" b="1" dirty="0" smtClean="0"/>
              <a:t>Научитесь </a:t>
            </a:r>
            <a:r>
              <a:rPr lang="ru-RU" sz="2100" b="1" dirty="0"/>
              <a:t>не подкреплять плохое поведение. </a:t>
            </a:r>
            <a:endParaRPr lang="ru-RU" sz="2100" b="1" dirty="0" smtClean="0"/>
          </a:p>
          <a:p>
            <a:pPr algn="just"/>
            <a:r>
              <a:rPr lang="ru-RU" sz="2100" dirty="0" smtClean="0"/>
              <a:t>Обычно </a:t>
            </a:r>
            <a:r>
              <a:rPr lang="ru-RU" sz="2100" dirty="0"/>
              <a:t>мы действуем по такой схеме: </a:t>
            </a:r>
            <a:r>
              <a:rPr lang="ru-RU" sz="2100" i="1" dirty="0"/>
              <a:t>Стимул — реакция — положительное подкрепление. </a:t>
            </a:r>
            <a:r>
              <a:rPr lang="ru-RU" sz="2100" i="1" dirty="0" smtClean="0"/>
              <a:t> </a:t>
            </a:r>
            <a:r>
              <a:rPr lang="ru-RU" sz="2100" dirty="0" smtClean="0"/>
              <a:t>То </a:t>
            </a:r>
            <a:r>
              <a:rPr lang="ru-RU" sz="2100" dirty="0"/>
              <a:t>есть, мы просим о чем-то </a:t>
            </a:r>
            <a:r>
              <a:rPr lang="ru-RU" sz="2100" dirty="0" smtClean="0"/>
              <a:t>— ребёнок это </a:t>
            </a:r>
            <a:r>
              <a:rPr lang="ru-RU" sz="2100" dirty="0"/>
              <a:t>выполняет — мы его </a:t>
            </a:r>
            <a:r>
              <a:rPr lang="ru-RU" sz="2100" dirty="0" smtClean="0"/>
              <a:t>хвалим.</a:t>
            </a:r>
          </a:p>
          <a:p>
            <a:pPr algn="just"/>
            <a:r>
              <a:rPr lang="ru-RU" sz="2100" dirty="0" smtClean="0"/>
              <a:t>Теперь </a:t>
            </a:r>
            <a:r>
              <a:rPr lang="ru-RU" sz="2100" dirty="0"/>
              <a:t>нужно освоить следующую схему: </a:t>
            </a:r>
            <a:r>
              <a:rPr lang="ru-RU" sz="2100" i="1" dirty="0"/>
              <a:t>Стимул — отсутствие реакции — </a:t>
            </a:r>
            <a:r>
              <a:rPr lang="ru-RU" sz="2100" i="1" dirty="0" err="1"/>
              <a:t>кондуктивный</a:t>
            </a:r>
            <a:r>
              <a:rPr lang="ru-RU" sz="2100" i="1" dirty="0"/>
              <a:t> метод — положительное подкрепление. </a:t>
            </a:r>
            <a:endParaRPr lang="ru-RU" sz="2100" i="1" dirty="0" smtClean="0"/>
          </a:p>
          <a:p>
            <a:pPr algn="just"/>
            <a:r>
              <a:rPr lang="ru-RU" sz="2100" dirty="0" smtClean="0"/>
              <a:t>«</a:t>
            </a:r>
            <a:r>
              <a:rPr lang="ru-RU" sz="2100" dirty="0"/>
              <a:t>Сядь на </a:t>
            </a:r>
            <a:r>
              <a:rPr lang="ru-RU" sz="2100" dirty="0" smtClean="0"/>
              <a:t>стул»  - не реагирует</a:t>
            </a:r>
            <a:r>
              <a:rPr lang="ru-RU" sz="2100" dirty="0"/>
              <a:t> </a:t>
            </a:r>
            <a:r>
              <a:rPr lang="ru-RU" sz="2100" dirty="0" smtClean="0"/>
              <a:t>-  педагог коротким быстрым, резким, но безопасным </a:t>
            </a:r>
            <a:r>
              <a:rPr lang="ru-RU" sz="2100" dirty="0"/>
              <a:t>движением сажает </a:t>
            </a:r>
            <a:r>
              <a:rPr lang="ru-RU" sz="2100" dirty="0" smtClean="0"/>
              <a:t>Дашу </a:t>
            </a:r>
            <a:r>
              <a:rPr lang="ru-RU" sz="2100" dirty="0"/>
              <a:t>на стул (без эмоций, без слов) </a:t>
            </a:r>
            <a:r>
              <a:rPr lang="ru-RU" sz="2100" dirty="0" smtClean="0"/>
              <a:t>- тут </a:t>
            </a:r>
            <a:r>
              <a:rPr lang="ru-RU" sz="2100" dirty="0"/>
              <a:t>же дает положительное подкрепление: «Молодец! Ты </a:t>
            </a:r>
            <a:r>
              <a:rPr lang="ru-RU" sz="2100" dirty="0" smtClean="0"/>
              <a:t>села </a:t>
            </a:r>
            <a:r>
              <a:rPr lang="ru-RU" sz="2100" dirty="0"/>
              <a:t>на стул.» </a:t>
            </a:r>
            <a:endParaRPr lang="ru-RU" sz="2100" dirty="0" smtClean="0"/>
          </a:p>
          <a:p>
            <a:pPr algn="just"/>
            <a:r>
              <a:rPr lang="ru-RU" sz="2100" dirty="0"/>
              <a:t>Э</a:t>
            </a:r>
            <a:r>
              <a:rPr lang="ru-RU" sz="2100" dirty="0" smtClean="0"/>
              <a:t>тот комплекс приводит </a:t>
            </a:r>
            <a:r>
              <a:rPr lang="ru-RU" sz="2100" dirty="0"/>
              <a:t>к следующему. </a:t>
            </a:r>
            <a:r>
              <a:rPr lang="ru-RU" sz="2100" dirty="0" smtClean="0"/>
              <a:t>Даша</a:t>
            </a:r>
            <a:r>
              <a:rPr lang="ru-RU" sz="2100" dirty="0"/>
              <a:t>, </a:t>
            </a:r>
            <a:r>
              <a:rPr lang="ru-RU" sz="2100" dirty="0" smtClean="0"/>
              <a:t>которая непонятным </a:t>
            </a:r>
            <a:r>
              <a:rPr lang="ru-RU" sz="2100" dirty="0"/>
              <a:t>образом из другой части комнаты вдруг </a:t>
            </a:r>
            <a:r>
              <a:rPr lang="ru-RU" sz="2100" dirty="0" smtClean="0"/>
              <a:t>переместилась </a:t>
            </a:r>
            <a:r>
              <a:rPr lang="ru-RU" sz="2100" dirty="0"/>
              <a:t>на стул, уже </a:t>
            </a:r>
            <a:r>
              <a:rPr lang="ru-RU" sz="2100" dirty="0" smtClean="0"/>
              <a:t>готова </a:t>
            </a:r>
            <a:r>
              <a:rPr lang="ru-RU" sz="2100" dirty="0"/>
              <a:t>устроить истерику, но тут вдруг получает положительное подкрепление: «Молодец, </a:t>
            </a:r>
            <a:r>
              <a:rPr lang="ru-RU" sz="2100" dirty="0" smtClean="0"/>
              <a:t>Даша</a:t>
            </a:r>
            <a:r>
              <a:rPr lang="ru-RU" sz="2100" dirty="0"/>
              <a:t>, ты </a:t>
            </a:r>
            <a:r>
              <a:rPr lang="ru-RU" sz="2100" dirty="0" smtClean="0"/>
              <a:t>села </a:t>
            </a:r>
            <a:r>
              <a:rPr lang="ru-RU" sz="2100" dirty="0"/>
              <a:t>на стул.» И при этом видит ваше спокойное нейтральное выражение лица, тогда </a:t>
            </a:r>
            <a:r>
              <a:rPr lang="ru-RU" sz="2100" dirty="0" smtClean="0"/>
              <a:t>она </a:t>
            </a:r>
            <a:r>
              <a:rPr lang="ru-RU" sz="2100" dirty="0"/>
              <a:t>соглашается сесть на занятие и выполнять просьбы. </a:t>
            </a:r>
            <a:endParaRPr lang="ru-RU" sz="2100" dirty="0" smtClean="0"/>
          </a:p>
          <a:p>
            <a:pPr algn="just"/>
            <a:r>
              <a:rPr lang="ru-RU" sz="2100" dirty="0" smtClean="0"/>
              <a:t>Этот </a:t>
            </a:r>
            <a:r>
              <a:rPr lang="ru-RU" sz="2100" dirty="0"/>
              <a:t>способ может не будет работать так идеально с первого раза. Но если вы будете его использовать регулярно, ребёнок привыкнет и начнёт заниматься.</a:t>
            </a:r>
          </a:p>
          <a:p>
            <a:endParaRPr lang="ru-RU" dirty="0"/>
          </a:p>
        </p:txBody>
      </p:sp>
      <p:pic>
        <p:nvPicPr>
          <p:cNvPr id="11" name="Содержимое 10" descr="3. Preschool-Board-Gam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58400" y="1484784"/>
            <a:ext cx="268560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Развиваем вокальную речь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268760"/>
            <a:ext cx="5112568" cy="57606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Как обычный взрослый человек изучает иностранный язык? Сначала он изучает фонемы, звуки нового языка и запоминает на слух слова, для этого используются предметы и картинки. Чаще всего это предметы обихода, быта.</a:t>
            </a:r>
          </a:p>
          <a:p>
            <a:pPr algn="just">
              <a:buNone/>
            </a:pPr>
            <a:r>
              <a:rPr lang="ru-RU" dirty="0" smtClean="0"/>
              <a:t>	Вторым этапом, становится соотнесение </a:t>
            </a:r>
            <a:r>
              <a:rPr lang="ru-RU" dirty="0" err="1" smtClean="0"/>
              <a:t>звукокомплекса</a:t>
            </a:r>
            <a:r>
              <a:rPr lang="ru-RU" dirty="0" smtClean="0"/>
              <a:t> (слова) с визуальным предметом. </a:t>
            </a:r>
          </a:p>
          <a:p>
            <a:pPr algn="just">
              <a:buNone/>
            </a:pPr>
            <a:r>
              <a:rPr lang="ru-RU" dirty="0" smtClean="0"/>
              <a:t>	Чтобы воспроизвести слово, человек припоминает картинку или предмет, а потом пытается вспомнить слово, которое это обозначает.</a:t>
            </a:r>
          </a:p>
          <a:p>
            <a:pPr algn="just">
              <a:buNone/>
            </a:pPr>
            <a:r>
              <a:rPr lang="ru-RU" dirty="0" smtClean="0"/>
              <a:t>	По этой же схеме мы обучаем родному языку детей с проблемами речи.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Содержимое 8" descr="15. Д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3888432" cy="519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0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Всё индивидуально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980728"/>
            <a:ext cx="4392488" cy="587727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Всегда соблюдаем главное правило — к каждому ребенку подходим индивидуально. У одного ребенка могут начать первыми появляться гласные звуки (влияют на мелодику речи), у другого согласные (понятность слов). </a:t>
            </a:r>
          </a:p>
          <a:p>
            <a:pPr algn="just">
              <a:buNone/>
            </a:pPr>
            <a:r>
              <a:rPr lang="ru-RU" dirty="0" smtClean="0"/>
              <a:t>	Если ребенок совсем </a:t>
            </a:r>
            <a:r>
              <a:rPr lang="ru-RU" dirty="0" err="1" smtClean="0"/>
              <a:t>невокальный</a:t>
            </a:r>
            <a:r>
              <a:rPr lang="ru-RU" dirty="0" smtClean="0"/>
              <a:t>, то можно начинать с согласных звуков, или же опираемся на имеющийся в репертуаре ребенка звуковой набор.</a:t>
            </a:r>
          </a:p>
          <a:p>
            <a:pPr algn="just">
              <a:buNone/>
            </a:pPr>
            <a:r>
              <a:rPr lang="ru-RU" dirty="0" smtClean="0"/>
              <a:t>	Этапы развития вокальной речи следуют один за другим, только после появления нужной реакции переходим к следующему этапу.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133175"/>
            <a:ext cx="4932040" cy="309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72200" y="3392073"/>
            <a:ext cx="2577455" cy="322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Упражнения на развитие вокальной речи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8892480" cy="5373216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/>
              <a:t>Открыть рот, или вытянуть губы в трубочку, или потянуть в улыбке. Инструкции соответствуют нужной артикуляции: «скажи А» или просто «А» или «открой рот» или «сделай как я» — поощрение «Молодец! Ты сказал „А“!» и мотивационный предмет.</a:t>
            </a:r>
          </a:p>
          <a:p>
            <a:pPr lvl="0" algn="just"/>
            <a:r>
              <a:rPr lang="ru-RU" dirty="0" smtClean="0"/>
              <a:t>Вызывание звука —  кладем одну </a:t>
            </a:r>
          </a:p>
          <a:p>
            <a:pPr lvl="0" algn="just">
              <a:buNone/>
            </a:pPr>
            <a:r>
              <a:rPr lang="ru-RU" dirty="0" smtClean="0"/>
              <a:t>	руку ребенка на его шею, другую на </a:t>
            </a:r>
          </a:p>
          <a:p>
            <a:pPr lvl="0" algn="just">
              <a:buNone/>
            </a:pPr>
            <a:r>
              <a:rPr lang="ru-RU" dirty="0" smtClean="0"/>
              <a:t>	шею специалиста, снова произносим </a:t>
            </a:r>
          </a:p>
          <a:p>
            <a:pPr lvl="0" algn="just">
              <a:buNone/>
            </a:pPr>
            <a:r>
              <a:rPr lang="ru-RU" dirty="0" smtClean="0"/>
              <a:t>	звук (инструкции как на первом этапе).</a:t>
            </a:r>
          </a:p>
          <a:p>
            <a:pPr lvl="0" algn="just"/>
            <a:r>
              <a:rPr lang="ru-RU" dirty="0" smtClean="0"/>
              <a:t>Для автоматизации вызванных звуков мы </a:t>
            </a:r>
          </a:p>
          <a:p>
            <a:pPr lvl="0" algn="just">
              <a:buNone/>
            </a:pPr>
            <a:r>
              <a:rPr lang="ru-RU" dirty="0" smtClean="0"/>
              <a:t>	подбираем соответствующие картинки, </a:t>
            </a:r>
          </a:p>
          <a:p>
            <a:pPr lvl="0" algn="just">
              <a:buNone/>
            </a:pPr>
            <a:r>
              <a:rPr lang="ru-RU" dirty="0" smtClean="0"/>
              <a:t>	игрушки. Далее часто дети начинают </a:t>
            </a:r>
          </a:p>
          <a:p>
            <a:pPr lvl="0" algn="just">
              <a:buNone/>
            </a:pPr>
            <a:r>
              <a:rPr lang="ru-RU" dirty="0" smtClean="0"/>
              <a:t>	говорить самостоятельно. </a:t>
            </a:r>
          </a:p>
          <a:p>
            <a:pPr lvl="0" algn="just"/>
            <a:r>
              <a:rPr lang="ru-RU" dirty="0" smtClean="0"/>
              <a:t>В сложных случаях вызываем звуки </a:t>
            </a:r>
          </a:p>
          <a:p>
            <a:pPr lvl="0" algn="just">
              <a:buNone/>
            </a:pPr>
            <a:r>
              <a:rPr lang="ru-RU" dirty="0" smtClean="0"/>
              <a:t>	согласно онтогенезу.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3407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00B050"/>
                </a:solidFill>
              </a:rPr>
              <a:t>Последовательность в развитии подражания речи взрослого: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8964488" cy="5445224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u-RU" b="1" dirty="0" smtClean="0"/>
              <a:t>	Проговаривание отдельных звуков </a:t>
            </a:r>
            <a:r>
              <a:rPr lang="ru-RU" dirty="0" smtClean="0"/>
              <a:t>(звуки-буквы-жесты)</a:t>
            </a:r>
          </a:p>
          <a:p>
            <a:pPr lvl="0" algn="just">
              <a:buNone/>
            </a:pPr>
            <a:r>
              <a:rPr lang="ru-RU" b="1" dirty="0" smtClean="0"/>
              <a:t>	Повторение амфорных слов </a:t>
            </a:r>
            <a:r>
              <a:rPr lang="ru-RU" dirty="0" smtClean="0"/>
              <a:t>– слов-слогов, имеющих смысловую нагрузку («</a:t>
            </a:r>
            <a:r>
              <a:rPr lang="ru-RU" dirty="0" err="1" smtClean="0"/>
              <a:t>мууу</a:t>
            </a:r>
            <a:r>
              <a:rPr lang="ru-RU" dirty="0" smtClean="0"/>
              <a:t>», «</a:t>
            </a:r>
            <a:r>
              <a:rPr lang="ru-RU" dirty="0" err="1" smtClean="0"/>
              <a:t>ав-ав</a:t>
            </a:r>
            <a:r>
              <a:rPr lang="ru-RU" dirty="0" smtClean="0"/>
              <a:t>», «динь-динь», «</a:t>
            </a:r>
            <a:r>
              <a:rPr lang="ru-RU" dirty="0" err="1" smtClean="0"/>
              <a:t>би-би</a:t>
            </a:r>
            <a:r>
              <a:rPr lang="ru-RU" dirty="0" smtClean="0"/>
              <a:t>»).</a:t>
            </a:r>
          </a:p>
          <a:p>
            <a:pPr lvl="0" algn="just">
              <a:buNone/>
            </a:pPr>
            <a:r>
              <a:rPr lang="ru-RU" b="1" dirty="0" smtClean="0"/>
              <a:t>	Воспроизведение простых слов: </a:t>
            </a:r>
            <a:r>
              <a:rPr lang="ru-RU" dirty="0" smtClean="0"/>
              <a:t>«на», «дай», «</a:t>
            </a:r>
            <a:r>
              <a:rPr lang="ru-RU" dirty="0" err="1" smtClean="0"/>
              <a:t>ляля</a:t>
            </a:r>
            <a:r>
              <a:rPr lang="ru-RU" dirty="0" smtClean="0"/>
              <a:t>», «киса». Запомните, если вы </a:t>
            </a:r>
            <a:r>
              <a:rPr lang="ru-RU" dirty="0" err="1" smtClean="0"/>
              <a:t>отрабытываете</a:t>
            </a:r>
            <a:r>
              <a:rPr lang="ru-RU" dirty="0" smtClean="0"/>
              <a:t> слово "дай", то не надо при этом проговаривать "на", есть опасность смешения. По мере развития речи, дети научатся выговаривать и сложные слова путем копирования интонационно-ритмического рисунка слов.</a:t>
            </a:r>
          </a:p>
          <a:p>
            <a:pPr lvl="0" algn="just">
              <a:buNone/>
            </a:pPr>
            <a:r>
              <a:rPr lang="ru-RU" b="1" dirty="0" smtClean="0"/>
              <a:t>	Упражнения на повторение коротких фраз: </a:t>
            </a:r>
            <a:r>
              <a:rPr lang="ru-RU" dirty="0" smtClean="0"/>
              <a:t>«Там мяч», «Где папа?», «Это вилка», «Вот киса». Со временем количество слов в фразе увеличивается, и ребёнок начинает понимать, что такое словоизменение и правильное сочетание слов («Вот мишка. Дай мишку. Нет мишки»).</a:t>
            </a:r>
          </a:p>
          <a:p>
            <a:pPr lvl="0" algn="just">
              <a:buNone/>
            </a:pPr>
            <a:r>
              <a:rPr lang="ru-RU" b="1" dirty="0" smtClean="0"/>
              <a:t>	Простые рифмовки, </a:t>
            </a:r>
            <a:r>
              <a:rPr lang="ru-RU" b="1" dirty="0" err="1" smtClean="0"/>
              <a:t>чистоговорки</a:t>
            </a:r>
            <a:r>
              <a:rPr lang="ru-RU" b="1" dirty="0" smtClean="0"/>
              <a:t> и загадки: </a:t>
            </a:r>
            <a:r>
              <a:rPr lang="ru-RU" dirty="0" smtClean="0"/>
              <a:t>«Чтобы мы были здоровы, молочко дает…корова», «</a:t>
            </a:r>
            <a:r>
              <a:rPr lang="ru-RU" dirty="0" err="1" smtClean="0"/>
              <a:t>Ла-ла-ла</a:t>
            </a:r>
            <a:r>
              <a:rPr lang="ru-RU" dirty="0" smtClean="0"/>
              <a:t>, </a:t>
            </a:r>
            <a:r>
              <a:rPr lang="ru-RU" dirty="0" err="1" smtClean="0"/>
              <a:t>детит</a:t>
            </a:r>
            <a:r>
              <a:rPr lang="ru-RU" dirty="0" smtClean="0"/>
              <a:t>... пчела».</a:t>
            </a:r>
          </a:p>
          <a:p>
            <a:pPr lvl="0" algn="just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Логоритмические</a:t>
            </a:r>
            <a:r>
              <a:rPr lang="ru-RU" b="1" dirty="0" smtClean="0"/>
              <a:t> упражнения, </a:t>
            </a:r>
            <a:r>
              <a:rPr lang="ru-RU" dirty="0" smtClean="0"/>
              <a:t>в которых движения сопровождаются ритмичными фразами.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!!! </a:t>
            </a:r>
            <a:r>
              <a:rPr lang="ru-RU" dirty="0" smtClean="0"/>
              <a:t>Не стоит требовать от малыша 2-3 лет четкого звукопроизношения. В этом возрасте более важным является формирование коммуникативной функции речи.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9098280" y="2348880"/>
            <a:ext cx="45719" cy="377728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90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Необходимость повторения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052736"/>
            <a:ext cx="5400600" cy="633670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Чтобы новый навык закрепился, малыши любят повторять одно и то же действие (или движение, слово) снова и снова. Это механизм обучения: чтобы навык закрепился, необходимо большое количество повторений, и чем сложнее навык, тем больше времени и количества повторений потребуется.</a:t>
            </a:r>
          </a:p>
          <a:p>
            <a:pPr algn="just">
              <a:buNone/>
            </a:pPr>
            <a:r>
              <a:rPr lang="ru-RU" dirty="0" smtClean="0"/>
              <a:t>	Предположение, что необходимо постоянно вносить разнообразие в игры и занятия ребенка, правильно для детей старшего возраста. А малыши более комфортно чувствуют себя в знакомой ситуации, действуют более уверенно в ходе знакомых любимых игр.</a:t>
            </a:r>
          </a:p>
          <a:p>
            <a:pPr algn="just">
              <a:buNone/>
            </a:pPr>
            <a:r>
              <a:rPr lang="ru-RU" dirty="0" smtClean="0"/>
              <a:t>	Поэтому, чтобы новые знания, умения и навыки закрепились, необходимо многократное повторение пройденного.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1711" y="2060848"/>
            <a:ext cx="4022289" cy="3307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556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900" b="1" dirty="0" smtClean="0">
                <a:solidFill>
                  <a:srgbClr val="00B050"/>
                </a:solidFill>
              </a:rPr>
              <a:t>Обязательно проводятся и другие, не менее важные виды работ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139952" cy="5472608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 smtClean="0"/>
              <a:t>работа над пальчиковой моторикой: "Сорока", Ладушки", "Семья", "Море волнуется", </a:t>
            </a:r>
            <a:r>
              <a:rPr lang="ru-RU" dirty="0" err="1" smtClean="0"/>
              <a:t>Тянем-потянем</a:t>
            </a:r>
            <a:r>
              <a:rPr lang="ru-RU" dirty="0" smtClean="0"/>
              <a:t>", "Макароны".</a:t>
            </a:r>
          </a:p>
          <a:p>
            <a:pPr lvl="0" algn="just"/>
            <a:r>
              <a:rPr lang="ru-RU" dirty="0" smtClean="0"/>
              <a:t>работа над дыханием и артикуляционной моторикой. </a:t>
            </a:r>
          </a:p>
          <a:p>
            <a:pPr lvl="0" algn="just"/>
            <a:r>
              <a:rPr lang="ru-RU" dirty="0" smtClean="0"/>
              <a:t>работа над уточнением (но не постановкой) отдельных звуков раннего онтогенеза (ассоциативные звуки-буквы с жестом + игрушки).</a:t>
            </a:r>
          </a:p>
          <a:p>
            <a:pPr lvl="0" algn="just"/>
            <a:r>
              <a:rPr lang="ru-RU" dirty="0" smtClean="0"/>
              <a:t>работа над развитием речевого слуха и внимания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H="1">
            <a:off x="4067944" y="2015113"/>
            <a:ext cx="4967860" cy="364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96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Работа над развитием речевого слуха и внимания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340768"/>
            <a:ext cx="4608512" cy="590465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Одним из важных моментов является развитие речевого слуха, слухового восприятия, слуховой памяти и понимания речи. </a:t>
            </a:r>
          </a:p>
          <a:p>
            <a:pPr algn="just">
              <a:buNone/>
            </a:pPr>
            <a:r>
              <a:rPr lang="ru-RU" dirty="0" smtClean="0"/>
              <a:t>	Стоит учитывать, что эти дети не выделяют из звукового потока отдельные </a:t>
            </a:r>
            <a:r>
              <a:rPr lang="ru-RU" dirty="0" err="1" smtClean="0"/>
              <a:t>звукокомплексы</a:t>
            </a:r>
            <a:r>
              <a:rPr lang="ru-RU" dirty="0" smtClean="0"/>
              <a:t> (слова, словосочетания и т. д.), соответственно не понимают смысловой нагрузки, которую они несут. То есть вопрос об обучении выделения, узнавания </a:t>
            </a:r>
            <a:r>
              <a:rPr lang="ru-RU" dirty="0" err="1" smtClean="0"/>
              <a:t>звукокомплексов</a:t>
            </a:r>
            <a:r>
              <a:rPr lang="ru-RU" dirty="0" smtClean="0"/>
              <a:t> стоит на одном из первых мест.</a:t>
            </a:r>
          </a:p>
          <a:p>
            <a:pPr algn="just">
              <a:buNone/>
            </a:pPr>
            <a:r>
              <a:rPr lang="ru-RU" dirty="0" smtClean="0"/>
              <a:t>	Для развития слухового восприятия и понимания речи необходимо, чтобы речь окружающих взрослых была при общении с ребенком наиболее простой, односложной.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0990" y="2420888"/>
            <a:ext cx="4843010" cy="247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6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Упражнения на развитие понимания отдельных слов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412776"/>
            <a:ext cx="5328592" cy="561662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Этот навык нужен для развития понимания названий предметов, действий, людей. </a:t>
            </a:r>
          </a:p>
          <a:p>
            <a:pPr lvl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Выполнение простых команд, инструкций: </a:t>
            </a:r>
            <a:r>
              <a:rPr lang="ru-RU" dirty="0" smtClean="0"/>
              <a:t>«жди», «встань», «покажи», «дай»... Не стоит забывать, что ребенок НЕ ПОНИМАЕТ, что вы говорите, и что означает соответствующий </a:t>
            </a:r>
            <a:r>
              <a:rPr lang="ru-RU" dirty="0" err="1" smtClean="0"/>
              <a:t>звукокомплекс</a:t>
            </a:r>
            <a:r>
              <a:rPr lang="ru-RU" dirty="0" smtClean="0"/>
              <a:t> (инструкция). Поэтому каждый раз необходимо помогать ребенку сделать соответствующее действие. Например: «покажи». Складываем из пальцев ребенка указательный жест, направляем его в нужную сторону. Постепенно ослабляем свое воздействие. Повторяем то же самое со всеми действиями.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060847"/>
            <a:ext cx="3995935" cy="393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0527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Упражнения на развитие понимания отдельных слов (продолжение)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268760"/>
            <a:ext cx="5112568" cy="55892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Понимание  названий предметов – 1 предмет</a:t>
            </a:r>
          </a:p>
          <a:p>
            <a:pPr lvl="0" algn="just">
              <a:buNone/>
            </a:pPr>
            <a:r>
              <a:rPr lang="ru-RU" dirty="0" smtClean="0"/>
              <a:t>	Кладем перед ребенком 1 предмет. Называем его. Ребенок при этом должен любым образом показать вам, что узнал его название (распознал </a:t>
            </a:r>
            <a:r>
              <a:rPr lang="ru-RU" dirty="0" err="1" smtClean="0"/>
              <a:t>звукокомплекс</a:t>
            </a:r>
            <a:r>
              <a:rPr lang="ru-RU" dirty="0" smtClean="0"/>
              <a:t>). Он может подать его вам, показать пальцем или скинуть. Возможно, сначала он будет это делать с помощью взрослого. </a:t>
            </a:r>
          </a:p>
          <a:p>
            <a:pPr lvl="0" algn="just">
              <a:buNone/>
            </a:pPr>
            <a:r>
              <a:rPr lang="ru-RU" dirty="0" smtClean="0"/>
              <a:t>	Считается, что ребенок запомнил предмет, если он безупречно дает его (в разных вариантах, то есть мяч маленький, и большой, и зеленый, и разноцветный) со сменой расположения на столе, в открытом пространстве и из другого помещения.</a:t>
            </a:r>
          </a:p>
          <a:p>
            <a:endParaRPr lang="ru-RU" dirty="0"/>
          </a:p>
        </p:txBody>
      </p:sp>
      <p:pic>
        <p:nvPicPr>
          <p:cNvPr id="5" name="Содержимое 4" descr="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5773" y="1772816"/>
            <a:ext cx="421822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Упражнения на развитие понимания отдельных слов (продолжение)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124744"/>
            <a:ext cx="5472608" cy="59046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	Понимание  названий предметов </a:t>
            </a:r>
          </a:p>
          <a:p>
            <a:pPr algn="just">
              <a:buNone/>
            </a:pPr>
            <a:r>
              <a:rPr lang="ru-RU" b="1" dirty="0" smtClean="0"/>
              <a:t>	</a:t>
            </a:r>
            <a:r>
              <a:rPr lang="ru-RU" dirty="0" smtClean="0"/>
              <a:t>Далее кладем уже известный предмет и новый (с которым еще не работали с ребенком). Потом уже выбор из двух уже известных ребёнку предметов. </a:t>
            </a:r>
          </a:p>
          <a:p>
            <a:pPr algn="just">
              <a:buNone/>
            </a:pPr>
            <a:r>
              <a:rPr lang="ru-RU" dirty="0" smtClean="0"/>
              <a:t>	Стоит учитывать уровень развития зрительного восприятия конкретного ребенка: некоторые не отличают ложку и зубную щетку. В таких случаях предлагаем ребенку значительно отличающиеся предметы (ложка и расческа). </a:t>
            </a:r>
          </a:p>
          <a:p>
            <a:pPr algn="just">
              <a:buNone/>
            </a:pPr>
            <a:r>
              <a:rPr lang="ru-RU" dirty="0" smtClean="0"/>
              <a:t>	Также следует обращать внимание на развитие мелкой моторики ребенка: может ли он взять лежащий определенным образом предмет? Может, его стоит перевернуть или положить под другим углом.</a:t>
            </a:r>
          </a:p>
          <a:p>
            <a:pPr algn="just">
              <a:buNone/>
            </a:pPr>
            <a:r>
              <a:rPr lang="ru-RU" dirty="0" smtClean="0"/>
              <a:t>	Следующим этапом можно начать раскладывать предметы на соответствующие изображения (соотнесение картинка — предмет), инструкция: «положи». Далее можно предложить ребенку собрать предметы, команда: «дай». Постепенно будем расширять фразу: «Дай корову» или «Дай красный кубик».</a:t>
            </a:r>
            <a:endParaRPr lang="ru-RU" dirty="0"/>
          </a:p>
        </p:txBody>
      </p:sp>
      <p:pic>
        <p:nvPicPr>
          <p:cNvPr id="5" name="Содержимое 4" descr="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916832"/>
            <a:ext cx="3923928" cy="365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521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ru-RU" sz="3000" dirty="0">
                <a:solidFill>
                  <a:schemeClr val="accent5"/>
                </a:solidFill>
              </a:rPr>
              <a:t>Не говорите ребенку слово </a:t>
            </a:r>
            <a:r>
              <a:rPr lang="ru-RU" sz="3000" dirty="0" smtClean="0">
                <a:solidFill>
                  <a:schemeClr val="accent5"/>
                </a:solidFill>
              </a:rPr>
              <a:t>НЕТ </a:t>
            </a:r>
            <a:r>
              <a:rPr lang="ru-RU" sz="3000" dirty="0" smtClean="0">
                <a:solidFill>
                  <a:srgbClr val="00B050"/>
                </a:solidFill>
              </a:rPr>
              <a:t>Трансформируйте слово </a:t>
            </a:r>
            <a:r>
              <a:rPr lang="ru-RU" sz="3000" dirty="0">
                <a:solidFill>
                  <a:srgbClr val="00B050"/>
                </a:solidFill>
              </a:rPr>
              <a:t>НЕТ в слово </a:t>
            </a:r>
            <a:r>
              <a:rPr lang="ru-RU" sz="3000" dirty="0" smtClean="0">
                <a:solidFill>
                  <a:srgbClr val="00B050"/>
                </a:solidFill>
              </a:rPr>
              <a:t>ДА </a:t>
            </a:r>
            <a:endParaRPr lang="ru-RU" sz="30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4. nado-skazat-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81525" y="1988840"/>
            <a:ext cx="45624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4320480" cy="5445224"/>
          </a:xfrm>
        </p:spPr>
        <p:txBody>
          <a:bodyPr>
            <a:noAutofit/>
          </a:bodyPr>
          <a:lstStyle/>
          <a:p>
            <a:pPr algn="just"/>
            <a:r>
              <a:rPr lang="ru-RU" sz="2300" dirty="0"/>
              <a:t>Слово НЕТ вызывает у ребёнка негативизм</a:t>
            </a:r>
            <a:r>
              <a:rPr lang="ru-RU" sz="2300" dirty="0" smtClean="0"/>
              <a:t>. </a:t>
            </a:r>
          </a:p>
          <a:p>
            <a:pPr algn="just"/>
            <a:r>
              <a:rPr lang="ru-RU" sz="2300" dirty="0" smtClean="0"/>
              <a:t>Слово </a:t>
            </a:r>
            <a:r>
              <a:rPr lang="ru-RU" sz="2300" dirty="0"/>
              <a:t>ДА негативизма не вызывает. </a:t>
            </a:r>
            <a:endParaRPr lang="ru-RU" sz="2300" dirty="0" smtClean="0"/>
          </a:p>
          <a:p>
            <a:pPr algn="just"/>
            <a:r>
              <a:rPr lang="ru-RU" sz="2300" dirty="0" smtClean="0"/>
              <a:t>Поэтому</a:t>
            </a:r>
            <a:r>
              <a:rPr lang="ru-RU" sz="2300" dirty="0"/>
              <a:t>, если </a:t>
            </a:r>
            <a:r>
              <a:rPr lang="ru-RU" sz="2300" dirty="0" smtClean="0"/>
              <a:t>Даша </a:t>
            </a:r>
            <a:r>
              <a:rPr lang="ru-RU" sz="2300" dirty="0"/>
              <a:t>во время занятия гуляет по комнате и </a:t>
            </a:r>
            <a:r>
              <a:rPr lang="ru-RU" sz="2300" dirty="0" smtClean="0"/>
              <a:t>всем видом демонстрирует, что будет играть только с юлой, </a:t>
            </a:r>
            <a:r>
              <a:rPr lang="ru-RU" sz="2300" dirty="0"/>
              <a:t>то мы говорим: «</a:t>
            </a:r>
            <a:r>
              <a:rPr lang="ru-RU" sz="2300" dirty="0" smtClean="0"/>
              <a:t>Да, </a:t>
            </a:r>
            <a:r>
              <a:rPr lang="ru-RU" sz="2300" dirty="0"/>
              <a:t>мы будем играть </a:t>
            </a:r>
            <a:r>
              <a:rPr lang="ru-RU" sz="2300" dirty="0" smtClean="0"/>
              <a:t>с юлой, когда ты </a:t>
            </a:r>
            <a:r>
              <a:rPr lang="ru-RU" sz="2300" dirty="0"/>
              <a:t>сядешь за стол». Когда </a:t>
            </a:r>
            <a:r>
              <a:rPr lang="ru-RU" sz="2300" dirty="0" smtClean="0"/>
              <a:t>же она </a:t>
            </a:r>
            <a:r>
              <a:rPr lang="ru-RU" sz="2300" dirty="0"/>
              <a:t>садится за стол, </a:t>
            </a:r>
            <a:r>
              <a:rPr lang="ru-RU" sz="2300" dirty="0" smtClean="0"/>
              <a:t>мы должны обязательно дать ей поиграть юлой, ведь мы же пообещали!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3407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Упражнения на развитие понимания отдельных слов (продолжение)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412776"/>
            <a:ext cx="5256584" cy="576064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b="1" dirty="0" smtClean="0"/>
              <a:t>узнавание имен и названий людей. </a:t>
            </a:r>
            <a:r>
              <a:rPr lang="ru-RU" dirty="0" smtClean="0"/>
              <a:t>Обучение по той же схеме, но уже с людьми: «Где мама?» или «Мама», помогая ребенку показать, подойти к этому человеку или отдать предмет называемому человеку;</a:t>
            </a:r>
          </a:p>
          <a:p>
            <a:pPr lvl="0" algn="just"/>
            <a:r>
              <a:rPr lang="ru-RU" dirty="0" smtClean="0"/>
              <a:t>работа над </a:t>
            </a:r>
            <a:r>
              <a:rPr lang="ru-RU" b="1" dirty="0" smtClean="0"/>
              <a:t>формированием умения передавать простейшие ритмы</a:t>
            </a:r>
            <a:r>
              <a:rPr lang="ru-RU" dirty="0" smtClean="0"/>
              <a:t>; </a:t>
            </a:r>
          </a:p>
          <a:p>
            <a:pPr lvl="0" algn="just"/>
            <a:r>
              <a:rPr lang="ru-RU" dirty="0" smtClean="0"/>
              <a:t>работа над </a:t>
            </a:r>
            <a:r>
              <a:rPr lang="ru-RU" b="1" dirty="0" smtClean="0"/>
              <a:t>уточнением и расширением пассивного словаря</a:t>
            </a:r>
            <a:r>
              <a:rPr lang="ru-RU" dirty="0" smtClean="0"/>
              <a:t> по лексическим темам, объединенным общей ситуацией (Мы играем; Мы едим; Моя комната);</a:t>
            </a:r>
          </a:p>
          <a:p>
            <a:pPr lvl="0"/>
            <a:r>
              <a:rPr lang="ru-RU" dirty="0" smtClean="0"/>
              <a:t>работа над </a:t>
            </a:r>
            <a:r>
              <a:rPr lang="ru-RU" b="1" dirty="0" smtClean="0"/>
              <a:t>развитием сенсорной базы </a:t>
            </a:r>
            <a:r>
              <a:rPr lang="ru-RU" dirty="0" smtClean="0"/>
              <a:t>(цвет, форма, размер, количество);</a:t>
            </a:r>
          </a:p>
          <a:p>
            <a:r>
              <a:rPr lang="ru-RU" b="1" dirty="0" smtClean="0"/>
              <a:t>стимуляция развития зрительного и слухового внимания</a:t>
            </a:r>
            <a:r>
              <a:rPr lang="ru-RU" dirty="0" smtClean="0"/>
              <a:t>, памяти, произвольной регуляции деятельности. 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844824"/>
            <a:ext cx="4480246" cy="448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96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Упражнения на развитие зрительного узнавания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268760"/>
            <a:ext cx="5976664" cy="604867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Часто у детей имеются проблемы в зрительном узнавании и распознавании предметов (визуальном восприятии и внимании). Чтобы помочь справиться с этой задачей, начинаем работу с ребенком с простых заданий (каждое новое задание начинаем, когда усвоено предыдущее)</a:t>
            </a:r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/>
              <a:t>Сортировка:</a:t>
            </a:r>
          </a:p>
          <a:p>
            <a:pPr lvl="0">
              <a:buNone/>
            </a:pPr>
            <a:r>
              <a:rPr lang="ru-RU" dirty="0" smtClean="0"/>
              <a:t>	</a:t>
            </a:r>
            <a:r>
              <a:rPr lang="ru-RU" u="sng" dirty="0" smtClean="0"/>
              <a:t>по цвету </a:t>
            </a:r>
            <a:r>
              <a:rPr lang="ru-RU" dirty="0" smtClean="0"/>
              <a:t>(однородных, реже разных предметов);</a:t>
            </a:r>
          </a:p>
          <a:p>
            <a:pPr lvl="0" algn="just">
              <a:buNone/>
            </a:pPr>
            <a:r>
              <a:rPr lang="ru-RU" dirty="0" smtClean="0"/>
              <a:t>	</a:t>
            </a:r>
            <a:r>
              <a:rPr lang="ru-RU" u="sng" dirty="0" smtClean="0"/>
              <a:t>по форме </a:t>
            </a:r>
            <a:r>
              <a:rPr lang="ru-RU" dirty="0" smtClean="0"/>
              <a:t>(значительно отличающихся: кубики и колечки);</a:t>
            </a:r>
          </a:p>
          <a:p>
            <a:pPr lvl="0">
              <a:buNone/>
            </a:pPr>
            <a:r>
              <a:rPr lang="ru-RU" dirty="0" smtClean="0"/>
              <a:t>	</a:t>
            </a:r>
            <a:r>
              <a:rPr lang="ru-RU" u="sng" dirty="0" smtClean="0"/>
              <a:t>по размеру </a:t>
            </a:r>
            <a:r>
              <a:rPr lang="ru-RU" dirty="0" smtClean="0"/>
              <a:t>(однородные предметы: большие и маленькие кубики).</a:t>
            </a:r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/>
              <a:t>Конструирование:</a:t>
            </a:r>
          </a:p>
          <a:p>
            <a:pPr lvl="0" algn="just">
              <a:buNone/>
            </a:pPr>
            <a:r>
              <a:rPr lang="ru-RU" dirty="0" smtClean="0"/>
              <a:t>	Выполнение простых построек из кубиков, брусков, начиная из двух: положить рядом, поставить, положить друг на друга.</a:t>
            </a:r>
          </a:p>
          <a:p>
            <a:pPr lvl="0" algn="just">
              <a:buNone/>
            </a:pPr>
            <a:r>
              <a:rPr lang="ru-RU" dirty="0" smtClean="0"/>
              <a:t>	Выполнение действий крупной моторики по подражанию: похлопай, потопай, положи руки на голову.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Содержимое 4" descr="4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87617" y="2060848"/>
            <a:ext cx="3456383" cy="346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2687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Упражнения на развитие зрительного узнавания (продолжение)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340768"/>
            <a:ext cx="9396536" cy="597666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По мере развития понимания заданий ребенком, они усложняются. Предметы становятся разными, можно добавить качество предметов (деревянный, металлический и т. д.), сортировку по категориям (овощи-фрукты, мебель-посуда и т. д.), </a:t>
            </a:r>
          </a:p>
          <a:p>
            <a:pPr algn="just">
              <a:buNone/>
            </a:pPr>
            <a:r>
              <a:rPr lang="ru-RU" dirty="0" smtClean="0"/>
              <a:t>	усложнение построек (они могут </a:t>
            </a:r>
          </a:p>
          <a:p>
            <a:pPr algn="just">
              <a:buNone/>
            </a:pPr>
            <a:r>
              <a:rPr lang="ru-RU" dirty="0" smtClean="0"/>
              <a:t>	стать из других материалов, </a:t>
            </a:r>
          </a:p>
          <a:p>
            <a:pPr algn="just">
              <a:buNone/>
            </a:pPr>
            <a:r>
              <a:rPr lang="ru-RU" dirty="0" smtClean="0"/>
              <a:t>	стать совместной игрой со </a:t>
            </a:r>
          </a:p>
          <a:p>
            <a:pPr algn="just">
              <a:buNone/>
            </a:pPr>
            <a:r>
              <a:rPr lang="ru-RU" dirty="0" smtClean="0"/>
              <a:t>	взрослым), движения можно </a:t>
            </a:r>
          </a:p>
          <a:p>
            <a:pPr algn="just">
              <a:buNone/>
            </a:pPr>
            <a:r>
              <a:rPr lang="ru-RU" dirty="0" smtClean="0"/>
              <a:t>	выполнять под музыку </a:t>
            </a:r>
          </a:p>
          <a:p>
            <a:pPr algn="just">
              <a:buNone/>
            </a:pPr>
            <a:r>
              <a:rPr lang="ru-RU" dirty="0" smtClean="0"/>
              <a:t>	(песенки Железновой). </a:t>
            </a:r>
          </a:p>
          <a:p>
            <a:pPr algn="just">
              <a:buNone/>
            </a:pPr>
            <a:r>
              <a:rPr lang="ru-RU" dirty="0" smtClean="0"/>
              <a:t>	Все это ребенок повторят с </a:t>
            </a:r>
          </a:p>
          <a:p>
            <a:pPr algn="just">
              <a:buNone/>
            </a:pPr>
            <a:r>
              <a:rPr lang="ru-RU" dirty="0" smtClean="0"/>
              <a:t>	родителями дома. Хорошо, если </a:t>
            </a:r>
          </a:p>
          <a:p>
            <a:pPr algn="just">
              <a:buNone/>
            </a:pPr>
            <a:r>
              <a:rPr lang="ru-RU" dirty="0" smtClean="0"/>
              <a:t>	это станет началом игры.</a:t>
            </a:r>
          </a:p>
          <a:p>
            <a:pPr>
              <a:buNone/>
            </a:pPr>
            <a:r>
              <a:rPr lang="ru-RU" dirty="0" smtClean="0"/>
              <a:t>	На всех этапах комментируем действия короткими, повторяющимися фразами. </a:t>
            </a:r>
          </a:p>
        </p:txBody>
      </p:sp>
      <p:pic>
        <p:nvPicPr>
          <p:cNvPr id="7" name="Содержимое 6" descr="42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513357"/>
            <a:ext cx="4355976" cy="373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83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Ребёнок устал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836712"/>
            <a:ext cx="9217024" cy="602128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Если вы это заметили, предложите ему другой вид деятельности, чтобы он отдохнул.</a:t>
            </a:r>
          </a:p>
          <a:p>
            <a:pPr algn="just">
              <a:buNone/>
            </a:pPr>
            <a:r>
              <a:rPr lang="ru-RU" dirty="0" smtClean="0"/>
              <a:t>	Вы можете предугадать поведение ребенка, если во время выполнения задания заметите изменения в его поведении. Когда малыш становится тревожным, опускает взгляд, лучше предложить более легкое задание, чтобы окончание занятия было успешным и ребенок не потерял интереса. </a:t>
            </a:r>
          </a:p>
          <a:p>
            <a:pPr algn="just">
              <a:buNone/>
            </a:pPr>
            <a:r>
              <a:rPr lang="ru-RU" dirty="0" smtClean="0"/>
              <a:t>	Если предлагаемое ребёнку</a:t>
            </a:r>
          </a:p>
          <a:p>
            <a:pPr algn="just">
              <a:buNone/>
            </a:pPr>
            <a:r>
              <a:rPr lang="ru-RU" dirty="0" smtClean="0"/>
              <a:t>	незнакомо, кажется слишком</a:t>
            </a:r>
          </a:p>
          <a:p>
            <a:pPr algn="just">
              <a:buNone/>
            </a:pPr>
            <a:r>
              <a:rPr lang="ru-RU" dirty="0" smtClean="0"/>
              <a:t>	сложным и непонятным,  он </a:t>
            </a:r>
          </a:p>
          <a:p>
            <a:pPr algn="just">
              <a:buNone/>
            </a:pPr>
            <a:r>
              <a:rPr lang="ru-RU" dirty="0" smtClean="0"/>
              <a:t>	уходит или раскидывает </a:t>
            </a:r>
          </a:p>
          <a:p>
            <a:pPr algn="just">
              <a:buNone/>
            </a:pPr>
            <a:r>
              <a:rPr lang="ru-RU" dirty="0" smtClean="0"/>
              <a:t>	предметы, то покажите сами </a:t>
            </a:r>
          </a:p>
          <a:p>
            <a:pPr algn="just">
              <a:buNone/>
            </a:pPr>
            <a:r>
              <a:rPr lang="ru-RU" dirty="0" smtClean="0"/>
              <a:t>	это  действие, </a:t>
            </a:r>
            <a:r>
              <a:rPr lang="ru-RU" dirty="0" err="1" smtClean="0"/>
              <a:t>продемонстри</a:t>
            </a:r>
            <a:r>
              <a:rPr lang="ru-RU" dirty="0" smtClean="0"/>
              <a:t>-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руйте</a:t>
            </a:r>
            <a:r>
              <a:rPr lang="ru-RU" dirty="0" smtClean="0"/>
              <a:t>, как можно строить </a:t>
            </a:r>
          </a:p>
          <a:p>
            <a:pPr algn="just">
              <a:buNone/>
            </a:pPr>
            <a:r>
              <a:rPr lang="ru-RU" dirty="0" smtClean="0"/>
              <a:t>	башню из кубиков или катать</a:t>
            </a:r>
          </a:p>
          <a:p>
            <a:pPr algn="just">
              <a:buNone/>
            </a:pPr>
            <a:r>
              <a:rPr lang="ru-RU" dirty="0" smtClean="0"/>
              <a:t>	на машинке мишку. </a:t>
            </a:r>
          </a:p>
          <a:p>
            <a:pPr algn="just">
              <a:buNone/>
            </a:pPr>
            <a:r>
              <a:rPr lang="ru-RU" dirty="0" smtClean="0"/>
              <a:t>	Сопровождайте свои действия простыми звукоподражательными словами, это поможет ребенку понять действие, а в дальнейшем – повторить его.</a:t>
            </a:r>
          </a:p>
          <a:p>
            <a:endParaRPr lang="ru-RU" dirty="0"/>
          </a:p>
        </p:txBody>
      </p:sp>
      <p:pic>
        <p:nvPicPr>
          <p:cNvPr id="5" name="Содержимое 4" descr="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H="1">
            <a:off x="4067944" y="2708920"/>
            <a:ext cx="5076056" cy="313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6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Контроль уровня сложности предлагаемого материала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484784"/>
            <a:ext cx="5544616" cy="554461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Уровень сложности материала для занятий должен быть адекватен возрасту и развитию ребёнка.</a:t>
            </a:r>
          </a:p>
          <a:p>
            <a:pPr algn="just">
              <a:buNone/>
            </a:pPr>
            <a:r>
              <a:rPr lang="ru-RU" dirty="0" smtClean="0"/>
              <a:t>	Опыт работы показывает следующую тенденцию: педагоги склонны завышать уровень сложности материала и предъявляемых к малышам требований. </a:t>
            </a:r>
          </a:p>
          <a:p>
            <a:pPr algn="just">
              <a:buNone/>
            </a:pPr>
            <a:r>
              <a:rPr lang="ru-RU" dirty="0" smtClean="0"/>
              <a:t>	Это можно объяснить тем, что взрослому человеку очень трудно занять позицию маленького ребенка. А ведь то, что очевидно и просто для ребенка старшего возраста, а тем более для взрослого, для малышей представляет серьезную задачу.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95709"/>
            <a:ext cx="3851919" cy="396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Доступный материал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4544" y="1196752"/>
            <a:ext cx="5040560" cy="583264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Следует также помнить, что если перед ребенком будет стоять непосильная для него задача, он заведомо оказывается в ситуации неуспеха. Ребёнок попытается выполнить задание, но у него не получится, и он быстро потеряет интерес. В этом случае будут разочарованы и ребенок и взрослый, а в следующий раз ребёнок  может отказаться от попыток выполнения сложного задания. Поэтому материал должен быть доступен для маленького ребенка, усложнение одного и того же задания происходит постепенно, от занятия к занятию (реализация принципа «от простого к сложному»).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37972" y="1844824"/>
            <a:ext cx="460602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96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Контроль длительности задания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340768"/>
            <a:ext cx="5112568" cy="590465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Следует учитывать тот факт, что внимание маленьких детей непроизвольно и кратковременно. Поэтому необходимо заранее планировать занятие таким образом, чтобы избежать переутомления ребенка и потери интереса к занятию. При этом следует учитывать конкретную ситуацию и поведение детей на занятии: можно быстро свернуть игру, если увидите, что дети устали, либо продолжить и расширить ее, если у малышей есть настроение и силы продолжать. То есть на занятиях с маленькими детьми не следует планировать длительные игры. Также во время занятия необходимо гибко варьировать длительность игр, в зависимости от ситуации, возможностей детей и их поведения.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rebenok-i-vremj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9458" y="2348880"/>
            <a:ext cx="4304542" cy="301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Четкая структура занятия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196752"/>
            <a:ext cx="5328592" cy="619268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Чтобы информация лучше усваивалась, необходима четкая структура занятия: каждое занятие, каждая игра внутри занятия имеют начало, продолжение и конец. Продолжение игры включает основное содержание предлагаемого материала. </a:t>
            </a:r>
          </a:p>
          <a:p>
            <a:pPr algn="just">
              <a:buNone/>
            </a:pPr>
            <a:r>
              <a:rPr lang="ru-RU" dirty="0" smtClean="0"/>
              <a:t>	Не забывайте о вступительной и заключительной репликах, обозначающих начало и конец каждой игры, а также всего занятия. При этом они очень непродолжительны по времени </a:t>
            </a:r>
          </a:p>
          <a:p>
            <a:pPr algn="just">
              <a:buNone/>
            </a:pPr>
            <a:r>
              <a:rPr lang="ru-RU" dirty="0" smtClean="0"/>
              <a:t>	Например, игра «Курочка и цыплята». Вариант начала игры – «Вот к нам пришли курочка и цыплята». Вариант окончания игры –„Курочка и цыплята прощаются – до свидания!“</a:t>
            </a:r>
          </a:p>
          <a:p>
            <a:pPr algn="just">
              <a:buNone/>
            </a:pPr>
            <a:r>
              <a:rPr lang="ru-RU" dirty="0" smtClean="0"/>
              <a:t>	А вот продолжение может быть любым по содержанию и длительности в зависимости от поставленных задач.</a:t>
            </a:r>
            <a:endParaRPr lang="ru-RU" dirty="0"/>
          </a:p>
        </p:txBody>
      </p:sp>
      <p:pic>
        <p:nvPicPr>
          <p:cNvPr id="5" name="Содержимое 4" descr="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50109"/>
            <a:ext cx="4067944" cy="449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247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Смена видов деятельности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283968" cy="544522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Смена видов деятельности, когда занятие состоит из нескольких разных игр, сменяющих одна другую, позволяет дольше удерживать внимание малышей, увеличить продолжительность и эффективность занятия.</a:t>
            </a:r>
          </a:p>
          <a:p>
            <a:pPr algn="just">
              <a:buNone/>
            </a:pPr>
            <a:r>
              <a:rPr lang="ru-RU" dirty="0" smtClean="0"/>
              <a:t>	Важно, чтобы подвижные игры сочетались со спокойными занятиями.</a:t>
            </a:r>
          </a:p>
          <a:p>
            <a:pPr algn="just">
              <a:buNone/>
            </a:pPr>
            <a:r>
              <a:rPr lang="ru-RU" dirty="0" smtClean="0"/>
              <a:t>	Кстати, смена видов деятельности (например, умственной и физической) помогает увеличить работоспособность и у старших детей, и у взрослых.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061740"/>
            <a:ext cx="3923928" cy="579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Гибкость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052736"/>
            <a:ext cx="4680520" cy="619268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Занятия следует проводить с учетом возраста детей, их возможностей и интересов.</a:t>
            </a:r>
          </a:p>
          <a:p>
            <a:pPr algn="just">
              <a:buNone/>
            </a:pPr>
            <a:r>
              <a:rPr lang="ru-RU" dirty="0" smtClean="0"/>
              <a:t>	Реагируйте чутко на отношение детей, улавливайте их ответные реакции. В некоторых случаях следует поучиться у самих детей, которые предлагают интересные варианты развития игры, ее сюжета.</a:t>
            </a:r>
          </a:p>
          <a:p>
            <a:pPr algn="just">
              <a:buNone/>
            </a:pPr>
            <a:r>
              <a:rPr lang="ru-RU" dirty="0" smtClean="0"/>
              <a:t>	Необходимо сочетать четкое планирование занятия с гибкостью его проведения – отдельные части занятия можно сократить или расширить, что-то отложить до следующего занятия или ввести новый, незапланированный ранее, элемент.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04219"/>
            <a:ext cx="4602973" cy="4802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90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Глаза в глаза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268760"/>
            <a:ext cx="4608512" cy="583264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sz="3000" dirty="0" smtClean="0"/>
              <a:t>Во время занятия важно установить зрительный контакт с ребенком. Если обращаться к нему, не дождавшись его взгляда, то речь станет для ребёнка просто фоном, и он не обратит на нее внимание. </a:t>
            </a:r>
          </a:p>
          <a:p>
            <a:pPr algn="just">
              <a:buNone/>
            </a:pPr>
            <a:r>
              <a:rPr lang="ru-RU" sz="3000" dirty="0" smtClean="0"/>
              <a:t>	Во время зрительного контакта у ребенка появляется возможность считывать и копировать вашу артикуляцию, а это поможет ему в дальнейшем, когда он будет пытаться произносить звуки.</a:t>
            </a:r>
          </a:p>
          <a:p>
            <a:pPr algn="just">
              <a:buNone/>
            </a:pPr>
            <a:r>
              <a:rPr lang="ru-RU" sz="3000" dirty="0" smtClean="0"/>
              <a:t>	Убедитесь, что ребёнок смотрит на вас. Если надо, руками поверните его голову и сразу положительно подкрепляйте: «Молодец, ты посмотрел на меня».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7" name="Содержимое 6" descr="5. razvitie-rechi-v-2-god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88840"/>
            <a:ext cx="4716016" cy="406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Перенос знаний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124744"/>
            <a:ext cx="5040560" cy="604867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Чтобы навыки и знания закреплялись, необходимо постоянно их использовать в самых разных ситуациях. Необходимо специально позаботиться о том, чтобы знания и умения, которые ребенок приобрел во время занятий, активно использовались им как на других занятиях, так и в повседневной жизни. </a:t>
            </a:r>
          </a:p>
          <a:p>
            <a:pPr algn="just">
              <a:buNone/>
            </a:pPr>
            <a:r>
              <a:rPr lang="ru-RU" dirty="0" smtClean="0"/>
              <a:t>	Для этого надо держать близких в курсе событий – они должны знать о новых достижениях ребенка. </a:t>
            </a:r>
          </a:p>
          <a:p>
            <a:pPr algn="just">
              <a:buNone/>
            </a:pPr>
            <a:r>
              <a:rPr lang="ru-RU" dirty="0" smtClean="0"/>
              <a:t>	Так как малыши порой ленятся, порой стесняются, а иногда просто забывают о том, чему научились, и в знакомой ситуации действуют привычным способом, побуждайте, поощряйте, а иногда и требуйте, чтобы ребенок действовал по-новому. Только в этом случае полезный навык быстрее закрепится.	</a:t>
            </a:r>
            <a:endParaRPr lang="ru-RU" dirty="0"/>
          </a:p>
        </p:txBody>
      </p:sp>
      <p:pic>
        <p:nvPicPr>
          <p:cNvPr id="5" name="Содержимое 4" descr="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1" y="2132856"/>
            <a:ext cx="4323943" cy="340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247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Не бойтесь экспериментировать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340768"/>
            <a:ext cx="4248472" cy="597666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Пробуйте  различные игры, предупреждайте малыша о предстоящих действиях понятным для него способом. Если что-то не получается, не падайте духом, не волнуйтесь. Это ваш опыт, который в дальнейшем поможет лучше оценивать ситуацию. Не думайте, что у специалистов не бывает ошибок.</a:t>
            </a:r>
          </a:p>
          <a:p>
            <a:pPr algn="just">
              <a:buNone/>
            </a:pPr>
            <a:r>
              <a:rPr lang="ru-RU" dirty="0" smtClean="0"/>
              <a:t>	Но всё это помогает лучше понять малыша и подобрать актуальные для его развития задания и игрушки, чтобы следующие занятия проходили успешней.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baby-motor-skil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3529" y="2204864"/>
            <a:ext cx="50804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836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Как разговаривать?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908720"/>
            <a:ext cx="5040560" cy="640871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Говорите простой фразой из двух слов исключительно по ситуации. Действуйте по формуле: </a:t>
            </a:r>
            <a:r>
              <a:rPr lang="ru-RU" sz="2400" b="1" dirty="0" smtClean="0"/>
              <a:t>сколько слов у ребёнка в активе, столько слов у вас во фразе. </a:t>
            </a:r>
          </a:p>
          <a:p>
            <a:pPr lvl="0" algn="just">
              <a:buNone/>
            </a:pPr>
            <a:r>
              <a:rPr lang="ru-RU" sz="2400" dirty="0" smtClean="0"/>
              <a:t>		Вы должны приучить себя к речевой дисциплине. </a:t>
            </a:r>
            <a:r>
              <a:rPr lang="ru-RU" sz="2400" b="1" dirty="0" smtClean="0"/>
              <a:t>Если речь ребёнка состоит из 0 слов, то и ваша речь, обращенная к ребенку должна состоять не более, чем из 1 — 2 слов.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6.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1326" y="1772816"/>
            <a:ext cx="437267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96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Умение ждать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412776"/>
            <a:ext cx="4680520" cy="5616624"/>
          </a:xfrm>
        </p:spPr>
        <p:txBody>
          <a:bodyPr>
            <a:normAutofit fontScale="77500" lnSpcReduction="20000"/>
          </a:bodyPr>
          <a:lstStyle/>
          <a:p>
            <a:pPr lvl="0" algn="just">
              <a:buNone/>
            </a:pPr>
            <a:r>
              <a:rPr lang="ru-RU" dirty="0" smtClean="0"/>
              <a:t>	Давайте ребенку время на ответ. Слушайте! Ждите! Когда вы делаете паузу, вы показываете ребенку, что вы уверены, что он вам ответит. Тогда ребенок психологически будет к этому готов и однажды это сделает. </a:t>
            </a:r>
          </a:p>
          <a:p>
            <a:pPr lvl="0" algn="just">
              <a:buNone/>
            </a:pPr>
            <a:r>
              <a:rPr lang="ru-RU" dirty="0" smtClean="0"/>
              <a:t>	Ребёнок постепенно начинает понимать , что в эту паузу что-то должно произойти, что вы что-то от него ждете. </a:t>
            </a:r>
          </a:p>
          <a:p>
            <a:pPr lvl="0" algn="just">
              <a:buNone/>
            </a:pPr>
            <a:r>
              <a:rPr lang="ru-RU" dirty="0" smtClean="0"/>
              <a:t>	Если же вы сделали маленькую паузу в одну секунду и продолжили говорить сами, то вы показали, что разуверились, что ребёнок вам ответит. </a:t>
            </a:r>
          </a:p>
          <a:p>
            <a:pPr lvl="0" algn="just">
              <a:buNone/>
            </a:pPr>
            <a:r>
              <a:rPr lang="ru-RU" dirty="0" smtClean="0"/>
              <a:t>	В таком случае ребёнок будет молчать долго.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7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3656" y="1988840"/>
            <a:ext cx="485052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0527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Совместная деятельность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196752"/>
            <a:ext cx="5184576" cy="5661248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u-RU" dirty="0" smtClean="0"/>
              <a:t>	</a:t>
            </a:r>
            <a:r>
              <a:rPr lang="ru-RU" sz="3000" dirty="0" smtClean="0"/>
              <a:t>Нужно организовать совместную деятельность с ребенком на непродолжительное время,  по правилам. Например, кормите куклу. Вы выполняете действия поочередно, по порядку, </a:t>
            </a:r>
            <a:r>
              <a:rPr lang="ru-RU" sz="3000" dirty="0" err="1" smtClean="0"/>
              <a:t>ритуализированно</a:t>
            </a:r>
            <a:r>
              <a:rPr lang="ru-RU" sz="3000" dirty="0" smtClean="0"/>
              <a:t>: «Даша, подай чашку» — «Спасибо», «Где ложка?»</a:t>
            </a:r>
          </a:p>
          <a:p>
            <a:pPr lvl="0" algn="just">
              <a:buNone/>
            </a:pPr>
            <a:r>
              <a:rPr lang="ru-RU" sz="3000" dirty="0" smtClean="0"/>
              <a:t>	Ребёнок принимает правила взрослого. Он нуждается в эмоциональном общении со взрослым, ему очень нравится такое комфортное, предсказуемое общение. </a:t>
            </a:r>
          </a:p>
          <a:p>
            <a:pPr lvl="0" algn="just">
              <a:buNone/>
            </a:pPr>
            <a:r>
              <a:rPr lang="ru-RU" sz="3000" dirty="0" smtClean="0"/>
              <a:t>	Это ритуалы, в которые очень быстро входит ребёнок. Постепенно  он становится готов выполнять усложняющиеся, меняющиеся, более строгие правила, чтобы продолжать то, что ему нравится делать.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8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39" y="2054727"/>
            <a:ext cx="4211961" cy="353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62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B050"/>
                </a:solidFill>
              </a:rPr>
              <a:t>Совмещение элементов игры и обучения </a:t>
            </a:r>
            <a:r>
              <a:rPr lang="ru-RU" sz="3300" b="1" dirty="0" smtClean="0">
                <a:solidFill>
                  <a:srgbClr val="00B050"/>
                </a:solidFill>
              </a:rPr>
              <a:t>в совместной деятельности ребенка и взрослого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1772816"/>
            <a:ext cx="4392488" cy="508518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Обучение малышей возможно только в том случае, когда затронуты положительные эмоции ребенка. </a:t>
            </a:r>
          </a:p>
          <a:p>
            <a:pPr algn="just">
              <a:buNone/>
            </a:pPr>
            <a:r>
              <a:rPr lang="ru-RU" dirty="0" smtClean="0"/>
              <a:t>	Такого эмоционального подъема можно достичь только в игре. Сознательное отношение к обучению появится позже – в старшем дошкольном возрасте. </a:t>
            </a:r>
          </a:p>
          <a:p>
            <a:pPr algn="just">
              <a:buNone/>
            </a:pPr>
            <a:r>
              <a:rPr lang="ru-RU" dirty="0" smtClean="0"/>
              <a:t>	А пока… если малышу неинтересно, он просто отвернется или уйдет. Поэтому элементы обучения необходимо вводить в специально организованные игры.</a:t>
            </a:r>
          </a:p>
          <a:p>
            <a:pPr algn="just"/>
            <a:endParaRPr lang="ru-RU" dirty="0"/>
          </a:p>
        </p:txBody>
      </p:sp>
      <p:pic>
        <p:nvPicPr>
          <p:cNvPr id="5" name="Содержимое 4" descr="9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38080" y="2060848"/>
            <a:ext cx="475835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891</TotalTime>
  <Words>5664</Words>
  <Application>Microsoft Office PowerPoint</Application>
  <PresentationFormat>Экран (4:3)</PresentationFormat>
  <Paragraphs>281</Paragraphs>
  <Slides>51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Arial</vt:lpstr>
      <vt:lpstr>Calibri</vt:lpstr>
      <vt:lpstr>Georgia</vt:lpstr>
      <vt:lpstr>Times New Roman</vt:lpstr>
      <vt:lpstr>Тема Office</vt:lpstr>
      <vt:lpstr>    РАБОТА С НЕГОВОРЯЩИМ РЕБЕНКОМ.  С чего начать?                                                                                                 Подготовила:                                           учитель- логопед                                                                                                                      ГКДОУ «ДС № 31 «Сказка»                                                                                                                          г. Невинномысска                                                                                                                             Лайкова О.Н.                                                         </vt:lpstr>
      <vt:lpstr>Решили заниматься с неговорящим ребенком? Вы можете столкнуться с некоторыми проблемами!   Ребенок не реагирует на просьбу сесть за стол.  </vt:lpstr>
      <vt:lpstr>Что делать?  Используйте кондуктивный метод  </vt:lpstr>
      <vt:lpstr>Не говорите ребенку слово НЕТ Трансформируйте слово НЕТ в слово ДА </vt:lpstr>
      <vt:lpstr>Глаза в глаза</vt:lpstr>
      <vt:lpstr>Как разговаривать?</vt:lpstr>
      <vt:lpstr>Умение ждать</vt:lpstr>
      <vt:lpstr>Совместная деятельность</vt:lpstr>
      <vt:lpstr> Совмещение элементов игры и обучения в совместной деятельности ребенка и взрослого  </vt:lpstr>
      <vt:lpstr> Исследовательская деятельность </vt:lpstr>
      <vt:lpstr>Концентрируем внимание</vt:lpstr>
      <vt:lpstr> Поощрения </vt:lpstr>
      <vt:lpstr> Успешность </vt:lpstr>
      <vt:lpstr> Мотивация </vt:lpstr>
      <vt:lpstr> Привлечение к занятиям </vt:lpstr>
      <vt:lpstr> Активное использование жестов </vt:lpstr>
      <vt:lpstr> Как использовать жест </vt:lpstr>
      <vt:lpstr> Пополнение пассивного словаря </vt:lpstr>
      <vt:lpstr> Побуждение к речи через ситуации, которые эмоционально заинтересовывают ребенка  </vt:lpstr>
      <vt:lpstr> Формирование потребности в речи </vt:lpstr>
      <vt:lpstr> Сначала игрушки </vt:lpstr>
      <vt:lpstr> Как строить диалог </vt:lpstr>
      <vt:lpstr> Как же вовлечь ребенка в совместную деятельность и побудить к участию в диалоге </vt:lpstr>
      <vt:lpstr> Побуждение к речи через вызывание ориентировочного рефлекса  </vt:lpstr>
      <vt:lpstr> Не напирать!  </vt:lpstr>
      <vt:lpstr>Специальные игры</vt:lpstr>
      <vt:lpstr>Развивать общее подражание можно в такой последовательности:</vt:lpstr>
      <vt:lpstr>3. Выполнение действий с игрушками</vt:lpstr>
      <vt:lpstr> Формирование речевого подражания взрослому  </vt:lpstr>
      <vt:lpstr> Развиваем вокальную речь </vt:lpstr>
      <vt:lpstr> Всё индивидуально </vt:lpstr>
      <vt:lpstr> Упражнения на развитие вокальной речи </vt:lpstr>
      <vt:lpstr> Последовательность в развитии подражания речи взрослого: </vt:lpstr>
      <vt:lpstr> Необходимость повторения </vt:lpstr>
      <vt:lpstr> Обязательно проводятся и другие, не менее важные виды работ </vt:lpstr>
      <vt:lpstr> Работа над развитием речевого слуха и внимания </vt:lpstr>
      <vt:lpstr> Упражнения на развитие понимания отдельных слов </vt:lpstr>
      <vt:lpstr>Упражнения на развитие понимания отдельных слов (продолжение)</vt:lpstr>
      <vt:lpstr>Упражнения на развитие понимания отдельных слов (продолжение)</vt:lpstr>
      <vt:lpstr>Упражнения на развитие понимания отдельных слов (продолжение)</vt:lpstr>
      <vt:lpstr> Упражнения на развитие зрительного узнавания </vt:lpstr>
      <vt:lpstr>Упражнения на развитие зрительного узнавания (продолжение)</vt:lpstr>
      <vt:lpstr>Ребёнок устал</vt:lpstr>
      <vt:lpstr>Контроль уровня сложности предлагаемого материала</vt:lpstr>
      <vt:lpstr>Доступный материал</vt:lpstr>
      <vt:lpstr>Контроль длительности задания</vt:lpstr>
      <vt:lpstr> Четкая структура занятия </vt:lpstr>
      <vt:lpstr>Смена видов деятельности</vt:lpstr>
      <vt:lpstr> Гибкость </vt:lpstr>
      <vt:lpstr> Перенос знаний </vt:lpstr>
      <vt:lpstr>Не бойтесь экспериментировать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НЕГОВОРЯЩИМ РЕБЕНКОМ.  С чего начать?</dc:title>
  <dc:creator>Dell</dc:creator>
  <cp:lastModifiedBy>1</cp:lastModifiedBy>
  <cp:revision>91</cp:revision>
  <dcterms:created xsi:type="dcterms:W3CDTF">2018-01-25T18:16:04Z</dcterms:created>
  <dcterms:modified xsi:type="dcterms:W3CDTF">2021-05-19T03:02:39Z</dcterms:modified>
</cp:coreProperties>
</file>