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76" r:id="rId10"/>
    <p:sldId id="268" r:id="rId11"/>
    <p:sldId id="265" r:id="rId12"/>
    <p:sldId id="270" r:id="rId13"/>
    <p:sldId id="272" r:id="rId14"/>
    <p:sldId id="273" r:id="rId15"/>
    <p:sldId id="274" r:id="rId16"/>
    <p:sldId id="275" r:id="rId17"/>
    <p:sldId id="264" r:id="rId18"/>
    <p:sldId id="271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2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1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7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8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2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3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6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F41D-9B98-455B-840E-3A77B0F8DAFE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213C-D373-4CF8-90A4-5467C415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7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9773" y="761958"/>
            <a:ext cx="74140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4800" b="1" u="sng" dirty="0">
                <a:solidFill>
                  <a:srgbClr val="0000FF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«Особенности </a:t>
            </a:r>
          </a:p>
          <a:p>
            <a:pPr lvl="0" algn="ctr"/>
            <a:r>
              <a:rPr lang="ru-RU" sz="4800" b="1" u="sng" dirty="0">
                <a:solidFill>
                  <a:srgbClr val="0000FF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патриотического воспитания дошкольников </a:t>
            </a:r>
          </a:p>
          <a:p>
            <a:pPr lvl="0" algn="ctr"/>
            <a:r>
              <a:rPr lang="ru-RU" sz="4800" b="1" u="sng" dirty="0">
                <a:solidFill>
                  <a:srgbClr val="0000FF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на современном </a:t>
            </a:r>
            <a:r>
              <a:rPr lang="ru-RU" sz="4800" b="1" u="sng" dirty="0" smtClean="0">
                <a:solidFill>
                  <a:srgbClr val="0000FF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этапе»</a:t>
            </a:r>
            <a:endParaRPr lang="ru-RU" sz="4800" b="1" u="sng" dirty="0">
              <a:solidFill>
                <a:srgbClr val="0000FF"/>
              </a:solidFill>
              <a:latin typeface="Gabriola" panose="04040605051002020D02" pitchFamily="82" charset="0"/>
              <a:cs typeface="Times New Roman" panose="02020603050405020304" pitchFamily="18" charset="0"/>
            </a:endParaRP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55589" y="6120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75252" y="5533527"/>
            <a:ext cx="5824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abriola" panose="04040605051002020D02" pitchFamily="82" charset="0"/>
              </a:rPr>
              <a:t>Подготовила: </a:t>
            </a:r>
          </a:p>
          <a:p>
            <a:pPr algn="ctr"/>
            <a:r>
              <a:rPr lang="ru-RU" sz="2400" b="1" dirty="0" smtClean="0">
                <a:latin typeface="Gabriola" panose="04040605051002020D02" pitchFamily="82" charset="0"/>
              </a:rPr>
              <a:t>воспитатель Моисеенко Ю.М.  </a:t>
            </a:r>
            <a:endParaRPr lang="ru-RU" sz="24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567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8325" y="77904"/>
            <a:ext cx="87815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u="sng" kern="50" dirty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 воспитательном процессе ДОУ </a:t>
            </a:r>
            <a:r>
              <a:rPr lang="ru-RU" sz="2800" b="1" u="sng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патриотическое </a:t>
            </a:r>
            <a:r>
              <a:rPr lang="ru-RU" sz="2800" b="1" u="sng" kern="50" dirty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воспитание должно осуществляться по направлениям:</a:t>
            </a:r>
            <a:endParaRPr lang="ru-RU" sz="20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</a:t>
            </a: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духовно-нравственное,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социальное,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эстетическое,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краеведческое,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трудовое,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интеллектуальное,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- работа с семьей и др.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7093"/>
            <a:ext cx="7886700" cy="1002096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b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 воспитания:</a:t>
            </a:r>
            <a:r>
              <a:rPr lang="ru-RU" sz="2800" u="sng" dirty="0">
                <a:solidFill>
                  <a:srgbClr val="FF0000"/>
                </a:solidFill>
              </a:rPr>
              <a:t/>
            </a:r>
            <a:br>
              <a:rPr lang="ru-RU" sz="2800" u="sng" dirty="0">
                <a:solidFill>
                  <a:srgbClr val="FF0000"/>
                </a:solidFill>
              </a:rPr>
            </a:br>
            <a:endParaRPr lang="ru-RU" sz="28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83" y="848498"/>
            <a:ext cx="8798011" cy="58488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воспитание у ребёнка любви и привязанности к своей семье, детскому саду, улице, городу, формирование бережного отношения к природе и всему живому;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воспитание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уважения к труду;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развитие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интереса к русским традициям и промыслам;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формирование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элементарных знаний о правах человека;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расширение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представлений о городах России;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знакомство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детей с символами государства (герб, флаг, гимн);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развитие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чувства ответственности и гордости за достижения страны;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kern="50" dirty="0" smtClean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формирование </a:t>
            </a:r>
            <a:r>
              <a:rPr lang="ru-RU" sz="2000" kern="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толерантности, чувства уважения к другим народам, их традициям.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54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6606" y="144254"/>
            <a:ext cx="834493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Рекомендуемые методы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sz="11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прогулки и экскурсии.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Наблюдения, позволяющие видеть трудовую жизнь людей, изменения в облике города и т.д.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Рассказ, объяснения воспитателя в сочетании с показом и наблюдениями детей.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 о родном городе.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иллюстраций, презентаций, детских произведений.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Разучивание песен и стихов о Родине, пословиц, поговорок, чтение сказок, прослушивание музыкальных произведений.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Ознакомление с произведениями народного творчества.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Обогащение и стимулирование детского творчества.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детей к посильному общественно-полезному труду.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Поощрение инициативы и стремления детей самостоятельно поддерживать порядок в ближайшем окружении, бережно относиться к общественному имуществу, добросовестно выполнять поручения, хорошо вести себя в общественных местах.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уважения к ветеранам войны и труда. Необходимо рассказывать дошкольникам о подвигах воинов; устраивать тематические праздники, утренники с приглашением ветеранов войны и труда.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6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патриотического воспитания: предметно – 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среда</a:t>
            </a:r>
          </a:p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4BCA20-9F1B-F047-88A1-1FA22637122E}"/>
              </a:ext>
            </a:extLst>
          </p:cNvPr>
          <p:cNvSpPr txBox="1"/>
          <p:nvPr/>
        </p:nvSpPr>
        <p:spPr>
          <a:xfrm>
            <a:off x="467544" y="1916832"/>
            <a:ext cx="84705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центра патриотического воспитания в группе.</a:t>
            </a:r>
          </a:p>
          <a:p>
            <a:pPr algn="ctr"/>
            <a:endParaRPr lang="ru-RU" sz="28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Наполнение: </a:t>
            </a:r>
          </a:p>
          <a:p>
            <a:pPr marL="571500" indent="-571500">
              <a:buFontTx/>
              <a:buChar char="-"/>
            </a:pP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 ознакомлению с городом, страной;</a:t>
            </a:r>
          </a:p>
          <a:p>
            <a:pPr marL="571500" indent="-571500">
              <a:buFontTx/>
              <a:buChar char="-"/>
            </a:pP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 – иллюстративный материал; </a:t>
            </a:r>
          </a:p>
          <a:p>
            <a:pPr marL="571500" indent="-571500">
              <a:buFontTx/>
              <a:buChar char="-"/>
            </a:pP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народного декоративно – прикладного искусства.</a:t>
            </a:r>
          </a:p>
          <a:p>
            <a:pPr marL="571500" indent="-571500" algn="ctr">
              <a:buFontTx/>
              <a:buChar char="-"/>
            </a:pPr>
            <a:endParaRPr lang="ru-RU" sz="3600" dirty="0">
              <a:solidFill>
                <a:srgbClr val="1F497D">
                  <a:lumMod val="75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3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патриотического воспитания: художественная литература, фольклор</a:t>
            </a:r>
            <a:endParaRPr lang="ru-RU"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4BCA20-9F1B-F047-88A1-1FA22637122E}"/>
              </a:ext>
            </a:extLst>
          </p:cNvPr>
          <p:cNvSpPr txBox="1"/>
          <p:nvPr/>
        </p:nvSpPr>
        <p:spPr>
          <a:xfrm>
            <a:off x="683568" y="220486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любовь к традициям своего народа, но и способствуют развитию личности в духе патриотизма; </a:t>
            </a:r>
          </a:p>
          <a:p>
            <a:pPr marL="457200" indent="-457200">
              <a:buFontTx/>
              <a:buChar char="-"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раскрыть детям такие морально-нравственные истины </a:t>
            </a:r>
          </a:p>
        </p:txBody>
      </p:sp>
    </p:spTree>
    <p:extLst>
      <p:ext uri="{BB962C8B-B14F-4D97-AF65-F5344CB8AC3E}">
        <p14:creationId xmlns:p14="http://schemas.microsoft.com/office/powerpoint/2010/main" val="1663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патриотического воспитания: народные праздники</a:t>
            </a:r>
            <a:endParaRPr lang="ru-RU" sz="4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4BCA20-9F1B-F047-88A1-1FA22637122E}"/>
              </a:ext>
            </a:extLst>
          </p:cNvPr>
          <p:cNvSpPr txBox="1"/>
          <p:nvPr/>
        </p:nvSpPr>
        <p:spPr>
          <a:xfrm>
            <a:off x="683568" y="1844824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них фокусируются накопленные веками тончайшие наблюдения за характерными особенностями времен года, погодными изменениями, поведением птиц, насекомых, растений. </a:t>
            </a:r>
          </a:p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праздники способны возродить преемственность поколений, передать нравственные устои, сохранить русские традиции и обычаи. </a:t>
            </a:r>
          </a:p>
        </p:txBody>
      </p:sp>
    </p:spTree>
    <p:extLst>
      <p:ext uri="{BB962C8B-B14F-4D97-AF65-F5344CB8AC3E}">
        <p14:creationId xmlns:p14="http://schemas.microsoft.com/office/powerpoint/2010/main" val="2886846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4792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4BCA20-9F1B-F047-88A1-1FA22637122E}"/>
              </a:ext>
            </a:extLst>
          </p:cNvPr>
          <p:cNvSpPr txBox="1"/>
          <p:nvPr/>
        </p:nvSpPr>
        <p:spPr>
          <a:xfrm>
            <a:off x="755576" y="1268760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— источник и звено передачи ребенку социально-исторического опыта. </a:t>
            </a:r>
          </a:p>
          <a:p>
            <a:pPr algn="ctr"/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семьей: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в родительских уголках;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поисковая деятельность;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экскурсий с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фотокамерои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видеосъемкои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тренинги, практикумы, мастер-классы;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и распространение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семейного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опыта;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конкурсы, спортивные мероприятия; вечера народных игр и забав, посиделки, досуги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фольклорныи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досуг);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«родительская почта».</a:t>
            </a:r>
          </a:p>
        </p:txBody>
      </p:sp>
    </p:spTree>
    <p:extLst>
      <p:ext uri="{BB962C8B-B14F-4D97-AF65-F5344CB8AC3E}">
        <p14:creationId xmlns:p14="http://schemas.microsoft.com/office/powerpoint/2010/main" val="3556964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486" y="749644"/>
            <a:ext cx="7316102" cy="11780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организации работы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патриотическому воспитанию детей:</a:t>
            </a:r>
            <a:r>
              <a:rPr lang="ru-RU" sz="1800" dirty="0"/>
              <a:t/>
            </a:r>
            <a:br>
              <a:rPr lang="ru-RU" sz="1800" dirty="0"/>
            </a:b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1095632"/>
            <a:ext cx="7886700" cy="5568779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законодательной базы по гражданскому и патриотическому воспитанию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материально-технической базы образовательных учреждений, военно-патриотических клубов и объединений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заинтересованности СМИ в пропаганде патриотического воспитания детей и молодёжи и подготовке их к военной службе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малочисленность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высокопрофессиональных кадров в общественных военно-патриотических клубах и объединениях, образовательных учреждениях, занимающихся вопросами патриотического воспитания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программно-методическое обеспечение образовательного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координации деятельности заинтересованных структур министерств, ведомств, научных и образовательных учебных заведений, общественных и религиозных организаций, занимающихся гражданским и патриотическим воспитанием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1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945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74357" y="889233"/>
            <a:ext cx="784113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ctr"/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ДОУ помогало воспитанию патриотических чувств, жизнь детей в нем должна быть интересной, насыщенной, запоминающейся. Очень важно, чтобы ребенок полюбил свой детский сад. </a:t>
            </a: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78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0151" y="807308"/>
            <a:ext cx="3937687" cy="5206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патриотическое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задача, стоящая перед педагогическим сообществом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дошкольника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важное звено в цепочке преемственности поколений: определяя приоритеты воспитания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возраста, общество определяет путь, по которому будет происходить развитие страны через 20-30 лет. 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238"/>
          </a:xfrm>
        </p:spPr>
      </p:pic>
      <p:sp>
        <p:nvSpPr>
          <p:cNvPr id="5" name="TextBox 4"/>
          <p:cNvSpPr txBox="1"/>
          <p:nvPr/>
        </p:nvSpPr>
        <p:spPr>
          <a:xfrm>
            <a:off x="3987115" y="854912"/>
            <a:ext cx="442371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маленького деревца, заботливый садовник укрепляет корень,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мощности которого зависит жизнь растения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десятилетий,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взрослый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у детей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безграничной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юбви 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Родине».</a:t>
            </a:r>
          </a:p>
          <a:p>
            <a:pPr algn="r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Ушинский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К.Д.)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986" y="2454876"/>
            <a:ext cx="7898027" cy="1441622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219200" y="2021735"/>
            <a:ext cx="69033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глубочайших изменений, происходящих в жизни общества, одной из актуальных проблем является патриотическое воспитание подрастающего поколения. </a:t>
            </a: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3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013255" y="914399"/>
            <a:ext cx="70351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</a:t>
            </a:r>
          </a:p>
          <a:p>
            <a:pPr algn="ctr"/>
            <a:r>
              <a:rPr lang="ru-RU" dirty="0" smtClean="0"/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преданность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любовь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своему отечеству,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народу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любым жертвам и подвигам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Родины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компонент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овладение детьми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окружающем мире: социальном устройстве общества, истории страны, культуре, традициях, природе родного края.</a:t>
            </a:r>
          </a:p>
          <a:p>
            <a:pPr marL="285750" indent="-285750" algn="just">
              <a:buFontTx/>
              <a:buChar char="-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эмоционально-побудительный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переживание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эмоционального отношения к усваиваемым знаниям, окружающему миру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деятельный компонент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реализация эмоционально прочувствованных и осознанных знаний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комплекса нравственно - волевых качеств.</a:t>
            </a:r>
          </a:p>
        </p:txBody>
      </p:sp>
    </p:spTree>
    <p:extLst>
      <p:ext uri="{BB962C8B-B14F-4D97-AF65-F5344CB8AC3E}">
        <p14:creationId xmlns:p14="http://schemas.microsoft.com/office/powerpoint/2010/main" val="24295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11"/>
            <a:ext cx="9070761" cy="201376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Решающая роль в решении проблем патриотического воспитания принадлежит двум важнейшим социальным институтам – семье и дошкольному учреждению.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2385244"/>
            <a:ext cx="7886700" cy="43368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Приоритетная задача при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воспитательно-образовательного процесса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учреждении  - это </a:t>
            </a:r>
            <a:r>
              <a:rPr lang="ru-RU" sz="2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– патриота,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 общечеловеческих и патриотических ценностей,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результаты своей деятельности, за судьбу страны, её международный престиж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противостоять насилию разного рода, принимать активное участие в обеспечении национальной безопасности и благосостояния своей Родины. 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5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0292" y="2395841"/>
            <a:ext cx="5404923" cy="50623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правовая база по патриотическому воспитанию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1492" y="2571194"/>
            <a:ext cx="7092778" cy="37472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многонациональный народ Российской Федерации, соединенные общей судьбой на своей земле, утверждая права и свободы человека, гражданский мир и согласие, сохраняя исторически сложившееся государственное единство, исходя из общепризнанных принципов равноправия и самоопределения народов, чтя память предков, передавших нам любовь и уважение к Отечеству, веру в добро и справедливость, возрождая суверенную государственность России и утверждая незыблемость ее демократической основы, стремясь обеспечить благополучие и процветание России, исходя из ответственности за свою Родину перед нынешним и будущими поколениями, сознавая себя частью мирового сообщества, должны воспитывать настоящих патриотов своей Родины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49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6735" y="2718485"/>
            <a:ext cx="7290487" cy="3731741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образовании в РФ» № 273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64. Дошкольное образование направлено на формирование общей культуры, развитие интеллектуальных, физических, личностных, нравственных и эстетических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«Патриотическое воспитание граждан Российской Федерации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2016–2020 годы»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основные пути развития системы патриотического воспитания, обосновывает его содержание в современных условиях, намечает пути и механизмы реализации программы.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949146" y="601364"/>
            <a:ext cx="5198076" cy="1878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доктрина образования в Российской Федерации </a:t>
            </a:r>
            <a:endParaRPr lang="ru-RU" dirty="0" smtClean="0"/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образования призвана обеспечить воспитание патриотов России, граждан правового демократического, социального государства, уважающих права и свободы личности, обладающих высокой нравственностью»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2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864" y="927145"/>
            <a:ext cx="5305168" cy="1717201"/>
          </a:xfrm>
        </p:spPr>
        <p:txBody>
          <a:bodyPr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патриотического воспитания граждан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ценности и воспитательный идеал на национальном уровне.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6778" y="2331308"/>
            <a:ext cx="7183395" cy="4526692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воспитания в Российской Федерации на период до 2025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днях воинской славы и памятных датах России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увековечении Победы советского народа в Великой Отечественной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Призывает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и беречь память о защитниках Родины, заботиться об участниках и жертвах войны,  показывает необходимость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в целях поддержания всеобщего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12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1484"/>
          <a:stretch/>
        </p:blipFill>
        <p:spPr>
          <a:xfrm>
            <a:off x="1792947" y="148281"/>
            <a:ext cx="5673436" cy="6561438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7200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841</Words>
  <Application>Microsoft Office PowerPoint</Application>
  <PresentationFormat>Экран 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Andale Sans UI</vt:lpstr>
      <vt:lpstr>Arial</vt:lpstr>
      <vt:lpstr>Calibri</vt:lpstr>
      <vt:lpstr>Calibri Light</vt:lpstr>
      <vt:lpstr>Gabriola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Решающая роль в решении проблем патриотического воспитания принадлежит двум важнейшим социальным институтам – семье и дошкольному учреждению. </vt:lpstr>
      <vt:lpstr>   Нормативно – правовая база по патриотическому воспитанию </vt:lpstr>
      <vt:lpstr>Презентация PowerPoint</vt:lpstr>
      <vt:lpstr>Концепция патриотического воспитания граждан Российской Федерации  Регламентирует базовые ценности и воспитательный идеал на национальном уровне.  </vt:lpstr>
      <vt:lpstr>Презентация PowerPoint</vt:lpstr>
      <vt:lpstr>Презентация PowerPoint</vt:lpstr>
      <vt:lpstr>Задачи  патриотического воспитания: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организации работы  по патриотическому воспитанию детей: </vt:lpstr>
      <vt:lpstr>Презентация PowerPoint</vt:lpstr>
      <vt:lpstr> Таким образом, патриотическое воспитание дошкольников –  актуальная задача, стоящая перед педагогическим сообществом. Личность дошкольника – это важное звено в цепочке преемственности поколений: определяя приоритеты воспитания  будущих граждан  с детского возраста, общество определяет путь, по которому будет происходить развитие страны через 20-30 лет.  </vt:lpstr>
      <vt:lpstr>Спасибо за внимание!</vt:lpstr>
    </vt:vector>
  </TitlesOfParts>
  <Company>WORKGROUP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Юля</cp:lastModifiedBy>
  <cp:revision>22</cp:revision>
  <dcterms:created xsi:type="dcterms:W3CDTF">2020-02-15T15:12:33Z</dcterms:created>
  <dcterms:modified xsi:type="dcterms:W3CDTF">2021-12-05T19:40:45Z</dcterms:modified>
</cp:coreProperties>
</file>