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2" r:id="rId4"/>
    <p:sldId id="273" r:id="rId5"/>
    <p:sldId id="261" r:id="rId6"/>
    <p:sldId id="271" r:id="rId7"/>
    <p:sldId id="269" r:id="rId8"/>
    <p:sldId id="278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00339A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14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FC9CB-166E-424F-BF93-E40C6D206E57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C5F794-0ED0-420D-BFD9-DBA31810015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776"/>
              </a:solidFill>
              <a:latin typeface="+mj-lt"/>
              <a:cs typeface="Times New Roman" pitchFamily="18" charset="0"/>
            </a:rPr>
            <a:t>Дошкольный возраст. Психологические особенности детей дошкольного возраста.</a:t>
          </a:r>
          <a:endParaRPr lang="ru-RU" sz="1800" b="1" dirty="0">
            <a:solidFill>
              <a:srgbClr val="002776"/>
            </a:solidFill>
            <a:latin typeface="+mj-lt"/>
            <a:cs typeface="Times New Roman" pitchFamily="18" charset="0"/>
          </a:endParaRPr>
        </a:p>
      </dgm:t>
    </dgm:pt>
    <dgm:pt modelId="{262CC815-C387-417F-8DE0-6440C1A8C751}" type="parTrans" cxnId="{B967B699-5B67-4164-BE15-1F555C1E1446}">
      <dgm:prSet/>
      <dgm:spPr/>
      <dgm:t>
        <a:bodyPr/>
        <a:lstStyle/>
        <a:p>
          <a:endParaRPr lang="ru-RU"/>
        </a:p>
      </dgm:t>
    </dgm:pt>
    <dgm:pt modelId="{A0546D52-5052-4182-AE06-B622D65256B2}" type="sibTrans" cxnId="{B967B699-5B67-4164-BE15-1F555C1E1446}">
      <dgm:prSet/>
      <dgm:spPr/>
      <dgm:t>
        <a:bodyPr/>
        <a:lstStyle/>
        <a:p>
          <a:endParaRPr lang="ru-RU"/>
        </a:p>
      </dgm:t>
    </dgm:pt>
    <dgm:pt modelId="{F79BC634-6A4E-4510-8316-E5DB52B7B85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776"/>
              </a:solidFill>
              <a:latin typeface="+mj-lt"/>
              <a:cs typeface="Times New Roman" pitchFamily="18" charset="0"/>
            </a:rPr>
            <a:t>Младенческий возраст.</a:t>
          </a:r>
        </a:p>
        <a:p>
          <a:r>
            <a:rPr lang="ru-RU" sz="1800" dirty="0" smtClean="0">
              <a:solidFill>
                <a:srgbClr val="002776"/>
              </a:solidFill>
              <a:latin typeface="+mj-lt"/>
              <a:cs typeface="Times New Roman" pitchFamily="18" charset="0"/>
            </a:rPr>
            <a:t>Практическая психология младенчества</a:t>
          </a:r>
          <a:endParaRPr lang="ru-RU" sz="1800" b="1" dirty="0">
            <a:solidFill>
              <a:srgbClr val="002776"/>
            </a:solidFill>
            <a:latin typeface="+mj-lt"/>
            <a:cs typeface="Times New Roman" pitchFamily="18" charset="0"/>
          </a:endParaRPr>
        </a:p>
      </dgm:t>
    </dgm:pt>
    <dgm:pt modelId="{6CF6526A-4D8C-40F6-8CC7-0651B68391F4}" type="parTrans" cxnId="{B8B4784D-C673-4D9F-91B5-525282F5A4C5}">
      <dgm:prSet/>
      <dgm:spPr/>
      <dgm:t>
        <a:bodyPr/>
        <a:lstStyle/>
        <a:p>
          <a:endParaRPr lang="ru-RU"/>
        </a:p>
      </dgm:t>
    </dgm:pt>
    <dgm:pt modelId="{761C178E-15B4-462E-8FF5-280BC5D09F02}" type="sibTrans" cxnId="{B8B4784D-C673-4D9F-91B5-525282F5A4C5}">
      <dgm:prSet/>
      <dgm:spPr/>
      <dgm:t>
        <a:bodyPr/>
        <a:lstStyle/>
        <a:p>
          <a:endParaRPr lang="ru-RU"/>
        </a:p>
      </dgm:t>
    </dgm:pt>
    <dgm:pt modelId="{980CB0B8-72DB-4169-AFAA-EC0BFF427C4A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002776"/>
              </a:solidFill>
              <a:latin typeface="+mj-lt"/>
              <a:cs typeface="Times New Roman" pitchFamily="18" charset="0"/>
            </a:rPr>
            <a:t>Приемы профилактики и коррекции проблемного поведения детей, или как исправить поведение не применяя наказание</a:t>
          </a:r>
          <a:endParaRPr lang="ru-RU" sz="1600" b="0" dirty="0">
            <a:solidFill>
              <a:srgbClr val="002776"/>
            </a:solidFill>
            <a:latin typeface="+mj-lt"/>
            <a:cs typeface="Times New Roman" pitchFamily="18" charset="0"/>
          </a:endParaRPr>
        </a:p>
      </dgm:t>
    </dgm:pt>
    <dgm:pt modelId="{FFCA9475-BED3-457B-AD76-C86C69918B83}" type="parTrans" cxnId="{0CDDE5C6-97FC-43DE-A43E-7B8B10ADB5E5}">
      <dgm:prSet/>
      <dgm:spPr/>
      <dgm:t>
        <a:bodyPr/>
        <a:lstStyle/>
        <a:p>
          <a:endParaRPr lang="ru-RU"/>
        </a:p>
      </dgm:t>
    </dgm:pt>
    <dgm:pt modelId="{D77E3F5E-9EFB-4CC9-BD17-E623038753A4}" type="sibTrans" cxnId="{0CDDE5C6-97FC-43DE-A43E-7B8B10ADB5E5}">
      <dgm:prSet/>
      <dgm:spPr/>
      <dgm:t>
        <a:bodyPr/>
        <a:lstStyle/>
        <a:p>
          <a:endParaRPr lang="ru-RU"/>
        </a:p>
      </dgm:t>
    </dgm:pt>
    <dgm:pt modelId="{7DFCAD32-DEC5-4B64-870F-9310B1D8DCC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776"/>
              </a:solidFill>
              <a:latin typeface="+mj-lt"/>
              <a:cs typeface="Times New Roman" pitchFamily="18" charset="0"/>
            </a:rPr>
            <a:t>Стеснительные, тревожные, замкнутые дети</a:t>
          </a:r>
          <a:endParaRPr lang="ru-RU" sz="1800" b="1" dirty="0">
            <a:solidFill>
              <a:srgbClr val="002776"/>
            </a:solidFill>
            <a:latin typeface="+mj-lt"/>
            <a:cs typeface="Times New Roman" pitchFamily="18" charset="0"/>
          </a:endParaRPr>
        </a:p>
      </dgm:t>
    </dgm:pt>
    <dgm:pt modelId="{28F7A46A-F061-4109-8815-37AB466A6138}" type="parTrans" cxnId="{BF99C48D-6FFC-4D97-9A3C-A247D9235EFA}">
      <dgm:prSet/>
      <dgm:spPr/>
      <dgm:t>
        <a:bodyPr/>
        <a:lstStyle/>
        <a:p>
          <a:endParaRPr lang="ru-RU"/>
        </a:p>
      </dgm:t>
    </dgm:pt>
    <dgm:pt modelId="{075B10F7-9BEB-457B-9BEC-FCCD22B6843E}" type="sibTrans" cxnId="{BF99C48D-6FFC-4D97-9A3C-A247D9235EFA}">
      <dgm:prSet/>
      <dgm:spPr/>
      <dgm:t>
        <a:bodyPr/>
        <a:lstStyle/>
        <a:p>
          <a:endParaRPr lang="ru-RU"/>
        </a:p>
      </dgm:t>
    </dgm:pt>
    <dgm:pt modelId="{5322882E-4A2A-4ACF-A83B-8D8135222ACC}">
      <dgm:prSet phldrT="[Текст]" custScaleX="195245" custScaleY="129634" custRadScaleRad="83992" custRadScaleInc="-96506"/>
      <dgm:spPr/>
      <dgm:t>
        <a:bodyPr/>
        <a:lstStyle/>
        <a:p>
          <a:endParaRPr lang="ru-RU"/>
        </a:p>
      </dgm:t>
    </dgm:pt>
    <dgm:pt modelId="{AD404A41-C9ED-4F96-A287-9B41707D42AC}" type="parTrans" cxnId="{020B6099-7404-403A-B078-317513A98149}">
      <dgm:prSet/>
      <dgm:spPr/>
      <dgm:t>
        <a:bodyPr/>
        <a:lstStyle/>
        <a:p>
          <a:endParaRPr lang="ru-RU"/>
        </a:p>
      </dgm:t>
    </dgm:pt>
    <dgm:pt modelId="{C2F9D520-90AA-4662-AD8B-B8390F485EA3}" type="sibTrans" cxnId="{020B6099-7404-403A-B078-317513A98149}">
      <dgm:prSet/>
      <dgm:spPr/>
      <dgm:t>
        <a:bodyPr/>
        <a:lstStyle/>
        <a:p>
          <a:endParaRPr lang="ru-RU"/>
        </a:p>
      </dgm:t>
    </dgm:pt>
    <dgm:pt modelId="{21B9E389-A631-4287-A871-0EB10653D29C}" type="pres">
      <dgm:prSet presAssocID="{932FC9CB-166E-424F-BF93-E40C6D206E5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6B82F-B474-477E-97BE-07C693F450BB}" type="pres">
      <dgm:prSet presAssocID="{932FC9CB-166E-424F-BF93-E40C6D206E57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967CB2A7-B89F-42FD-9FEA-5DD14D362B90}" type="pres">
      <dgm:prSet presAssocID="{E0C5F794-0ED0-420D-BFD9-DBA318100158}" presName="centerShape" presStyleLbl="vennNode1" presStyleIdx="0" presStyleCnt="4" custScaleX="87852" custScaleY="56940" custLinFactNeighborX="71160" custLinFactNeighborY="-20116"/>
      <dgm:spPr/>
      <dgm:t>
        <a:bodyPr/>
        <a:lstStyle/>
        <a:p>
          <a:endParaRPr lang="ru-RU"/>
        </a:p>
      </dgm:t>
    </dgm:pt>
    <dgm:pt modelId="{F7E84465-740D-4B5B-9C89-77FBA12266F8}" type="pres">
      <dgm:prSet presAssocID="{F79BC634-6A4E-4510-8316-E5DB52B7B858}" presName="node" presStyleLbl="vennNode1" presStyleIdx="1" presStyleCnt="4" custScaleX="195245" custScaleY="92243" custRadScaleRad="120130" custRadScaleInc="2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911F1-EF3F-4BCB-99AE-ED96081DF154}" type="pres">
      <dgm:prSet presAssocID="{980CB0B8-72DB-4169-AFAA-EC0BFF427C4A}" presName="node" presStyleLbl="vennNode1" presStyleIdx="2" presStyleCnt="4" custScaleX="189467" custScaleY="92536" custRadScaleRad="65556" custRadScaleInc="50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4C761-F1B7-4412-9609-DA4E9468C8B8}" type="pres">
      <dgm:prSet presAssocID="{7DFCAD32-DEC5-4B64-870F-9310B1D8DCCA}" presName="node" presStyleLbl="vennNode1" presStyleIdx="3" presStyleCnt="4" custScaleX="147135" custRadScaleRad="126340" custRadScaleInc="3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5E2E8-FCEB-4D6D-B6F7-68AF45E8C908}" type="presOf" srcId="{932FC9CB-166E-424F-BF93-E40C6D206E57}" destId="{21B9E389-A631-4287-A871-0EB10653D29C}" srcOrd="0" destOrd="0" presId="urn:microsoft.com/office/officeart/2005/8/layout/radial3"/>
    <dgm:cxn modelId="{B8B4784D-C673-4D9F-91B5-525282F5A4C5}" srcId="{E0C5F794-0ED0-420D-BFD9-DBA318100158}" destId="{F79BC634-6A4E-4510-8316-E5DB52B7B858}" srcOrd="0" destOrd="0" parTransId="{6CF6526A-4D8C-40F6-8CC7-0651B68391F4}" sibTransId="{761C178E-15B4-462E-8FF5-280BC5D09F02}"/>
    <dgm:cxn modelId="{0CDDE5C6-97FC-43DE-A43E-7B8B10ADB5E5}" srcId="{E0C5F794-0ED0-420D-BFD9-DBA318100158}" destId="{980CB0B8-72DB-4169-AFAA-EC0BFF427C4A}" srcOrd="1" destOrd="0" parTransId="{FFCA9475-BED3-457B-AD76-C86C69918B83}" sibTransId="{D77E3F5E-9EFB-4CC9-BD17-E623038753A4}"/>
    <dgm:cxn modelId="{6E5B32BC-7E65-4990-9BE7-AB8032FB8CC8}" type="presOf" srcId="{E0C5F794-0ED0-420D-BFD9-DBA318100158}" destId="{967CB2A7-B89F-42FD-9FEA-5DD14D362B90}" srcOrd="0" destOrd="0" presId="urn:microsoft.com/office/officeart/2005/8/layout/radial3"/>
    <dgm:cxn modelId="{27E3F29A-2E03-48FB-9740-7E415452C31F}" type="presOf" srcId="{7DFCAD32-DEC5-4B64-870F-9310B1D8DCCA}" destId="{ED04C761-F1B7-4412-9609-DA4E9468C8B8}" srcOrd="0" destOrd="0" presId="urn:microsoft.com/office/officeart/2005/8/layout/radial3"/>
    <dgm:cxn modelId="{B967B699-5B67-4164-BE15-1F555C1E1446}" srcId="{932FC9CB-166E-424F-BF93-E40C6D206E57}" destId="{E0C5F794-0ED0-420D-BFD9-DBA318100158}" srcOrd="0" destOrd="0" parTransId="{262CC815-C387-417F-8DE0-6440C1A8C751}" sibTransId="{A0546D52-5052-4182-AE06-B622D65256B2}"/>
    <dgm:cxn modelId="{49B3A6A0-154F-4498-9108-7D406D27B7F0}" type="presOf" srcId="{980CB0B8-72DB-4169-AFAA-EC0BFF427C4A}" destId="{63C911F1-EF3F-4BCB-99AE-ED96081DF154}" srcOrd="0" destOrd="0" presId="urn:microsoft.com/office/officeart/2005/8/layout/radial3"/>
    <dgm:cxn modelId="{939205ED-60DB-4C3C-8B27-5FD1F4B62FCD}" type="presOf" srcId="{F79BC634-6A4E-4510-8316-E5DB52B7B858}" destId="{F7E84465-740D-4B5B-9C89-77FBA12266F8}" srcOrd="0" destOrd="0" presId="urn:microsoft.com/office/officeart/2005/8/layout/radial3"/>
    <dgm:cxn modelId="{020B6099-7404-403A-B078-317513A98149}" srcId="{932FC9CB-166E-424F-BF93-E40C6D206E57}" destId="{5322882E-4A2A-4ACF-A83B-8D8135222ACC}" srcOrd="1" destOrd="0" parTransId="{AD404A41-C9ED-4F96-A287-9B41707D42AC}" sibTransId="{C2F9D520-90AA-4662-AD8B-B8390F485EA3}"/>
    <dgm:cxn modelId="{BF99C48D-6FFC-4D97-9A3C-A247D9235EFA}" srcId="{E0C5F794-0ED0-420D-BFD9-DBA318100158}" destId="{7DFCAD32-DEC5-4B64-870F-9310B1D8DCCA}" srcOrd="2" destOrd="0" parTransId="{28F7A46A-F061-4109-8815-37AB466A6138}" sibTransId="{075B10F7-9BEB-457B-9BEC-FCCD22B6843E}"/>
    <dgm:cxn modelId="{13B3E928-02B1-4AE0-B73F-F1C950DC1127}" type="presParOf" srcId="{21B9E389-A631-4287-A871-0EB10653D29C}" destId="{14F6B82F-B474-477E-97BE-07C693F450BB}" srcOrd="0" destOrd="0" presId="urn:microsoft.com/office/officeart/2005/8/layout/radial3"/>
    <dgm:cxn modelId="{C26B0D96-4E04-4A1A-9F84-EE2CB79839F1}" type="presParOf" srcId="{14F6B82F-B474-477E-97BE-07C693F450BB}" destId="{967CB2A7-B89F-42FD-9FEA-5DD14D362B90}" srcOrd="0" destOrd="0" presId="urn:microsoft.com/office/officeart/2005/8/layout/radial3"/>
    <dgm:cxn modelId="{AF93D4CF-1674-44D2-BAE4-E953EB2FAC8E}" type="presParOf" srcId="{14F6B82F-B474-477E-97BE-07C693F450BB}" destId="{F7E84465-740D-4B5B-9C89-77FBA12266F8}" srcOrd="1" destOrd="0" presId="urn:microsoft.com/office/officeart/2005/8/layout/radial3"/>
    <dgm:cxn modelId="{9FB01E9F-C7C9-4E5A-B332-9A347676AD1A}" type="presParOf" srcId="{14F6B82F-B474-477E-97BE-07C693F450BB}" destId="{63C911F1-EF3F-4BCB-99AE-ED96081DF154}" srcOrd="2" destOrd="0" presId="urn:microsoft.com/office/officeart/2005/8/layout/radial3"/>
    <dgm:cxn modelId="{31EAFED7-B9AF-4834-8DF8-62421A0D2EFA}" type="presParOf" srcId="{14F6B82F-B474-477E-97BE-07C693F450BB}" destId="{ED04C761-F1B7-4412-9609-DA4E9468C8B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CB2A7-B89F-42FD-9FEA-5DD14D362B90}">
      <dsp:nvSpPr>
        <dsp:cNvPr id="0" name=""/>
        <dsp:cNvSpPr/>
      </dsp:nvSpPr>
      <dsp:spPr>
        <a:xfrm>
          <a:off x="5886459" y="1412789"/>
          <a:ext cx="2951667" cy="19130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alpha val="5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alpha val="5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alpha val="5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776"/>
              </a:solidFill>
              <a:latin typeface="+mj-lt"/>
              <a:cs typeface="Times New Roman" pitchFamily="18" charset="0"/>
            </a:rPr>
            <a:t>Дошкольный возраст. Психологические особенности детей дошкольного возраста.</a:t>
          </a:r>
          <a:endParaRPr lang="ru-RU" sz="1800" b="1" kern="1200" dirty="0">
            <a:solidFill>
              <a:srgbClr val="002776"/>
            </a:solidFill>
            <a:latin typeface="+mj-lt"/>
            <a:cs typeface="Times New Roman" pitchFamily="18" charset="0"/>
          </a:endParaRPr>
        </a:p>
      </dsp:txBody>
      <dsp:txXfrm>
        <a:off x="6318721" y="1692953"/>
        <a:ext cx="2087143" cy="1352752"/>
      </dsp:txXfrm>
    </dsp:sp>
    <dsp:sp modelId="{F7E84465-740D-4B5B-9C89-77FBA12266F8}">
      <dsp:nvSpPr>
        <dsp:cNvPr id="0" name=""/>
        <dsp:cNvSpPr/>
      </dsp:nvSpPr>
      <dsp:spPr>
        <a:xfrm>
          <a:off x="2774126" y="0"/>
          <a:ext cx="3279938" cy="1549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alpha val="5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alpha val="5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alpha val="5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776"/>
              </a:solidFill>
              <a:latin typeface="+mj-lt"/>
              <a:cs typeface="Times New Roman" pitchFamily="18" charset="0"/>
            </a:rPr>
            <a:t>Младенческий возраст.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776"/>
              </a:solidFill>
              <a:latin typeface="+mj-lt"/>
              <a:cs typeface="Times New Roman" pitchFamily="18" charset="0"/>
            </a:rPr>
            <a:t>Практическая психология младенчества</a:t>
          </a:r>
          <a:endParaRPr lang="ru-RU" sz="1800" b="1" kern="1200" dirty="0">
            <a:solidFill>
              <a:srgbClr val="002776"/>
            </a:solidFill>
            <a:latin typeface="+mj-lt"/>
            <a:cs typeface="Times New Roman" pitchFamily="18" charset="0"/>
          </a:endParaRPr>
        </a:p>
      </dsp:txBody>
      <dsp:txXfrm>
        <a:off x="3254462" y="226933"/>
        <a:ext cx="2319266" cy="1095732"/>
      </dsp:txXfrm>
    </dsp:sp>
    <dsp:sp modelId="{63C911F1-EF3F-4BCB-99AE-ED96081DF154}">
      <dsp:nvSpPr>
        <dsp:cNvPr id="0" name=""/>
        <dsp:cNvSpPr/>
      </dsp:nvSpPr>
      <dsp:spPr>
        <a:xfrm>
          <a:off x="2657217" y="3904461"/>
          <a:ext cx="3182873" cy="155452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alpha val="5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alpha val="5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alpha val="5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776"/>
              </a:solidFill>
              <a:latin typeface="+mj-lt"/>
              <a:cs typeface="Times New Roman" pitchFamily="18" charset="0"/>
            </a:rPr>
            <a:t>Приемы профилактики и коррекции проблемного поведения детей, или как исправить поведение не применяя наказание</a:t>
          </a:r>
          <a:endParaRPr lang="ru-RU" sz="1600" b="0" kern="1200" dirty="0">
            <a:solidFill>
              <a:srgbClr val="002776"/>
            </a:solidFill>
            <a:latin typeface="+mj-lt"/>
            <a:cs typeface="Times New Roman" pitchFamily="18" charset="0"/>
          </a:endParaRPr>
        </a:p>
      </dsp:txBody>
      <dsp:txXfrm>
        <a:off x="3123338" y="4132115"/>
        <a:ext cx="2250631" cy="1099212"/>
      </dsp:txXfrm>
    </dsp:sp>
    <dsp:sp modelId="{ED04C761-F1B7-4412-9609-DA4E9468C8B8}">
      <dsp:nvSpPr>
        <dsp:cNvPr id="0" name=""/>
        <dsp:cNvSpPr/>
      </dsp:nvSpPr>
      <dsp:spPr>
        <a:xfrm>
          <a:off x="325843" y="1782342"/>
          <a:ext cx="2471734" cy="16799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alpha val="5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alpha val="5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alpha val="5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776"/>
              </a:solidFill>
              <a:latin typeface="+mj-lt"/>
              <a:cs typeface="Times New Roman" pitchFamily="18" charset="0"/>
            </a:rPr>
            <a:t>Стеснительные, тревожные, замкнутые дети</a:t>
          </a:r>
          <a:endParaRPr lang="ru-RU" sz="1800" b="1" kern="1200" dirty="0">
            <a:solidFill>
              <a:srgbClr val="002776"/>
            </a:solidFill>
            <a:latin typeface="+mj-lt"/>
            <a:cs typeface="Times New Roman" pitchFamily="18" charset="0"/>
          </a:endParaRPr>
        </a:p>
      </dsp:txBody>
      <dsp:txXfrm>
        <a:off x="687820" y="2028359"/>
        <a:ext cx="1747780" cy="1187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86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0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7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0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3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992888" cy="1714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>
                <a:cs typeface="Times New Roman" panose="02020603050405020304" pitchFamily="18" charset="0"/>
              </a:rPr>
              <a:t>Краевой Ресурсный </a:t>
            </a:r>
            <a:r>
              <a:rPr lang="ru-RU" sz="3200" dirty="0" smtClean="0">
                <a:cs typeface="Times New Roman" panose="02020603050405020304" pitchFamily="18" charset="0"/>
              </a:rPr>
              <a:t>консультационный центр для родителей детей, </a:t>
            </a:r>
            <a:br>
              <a:rPr lang="ru-RU" sz="3200" dirty="0" smtClean="0">
                <a:cs typeface="Times New Roman" panose="02020603050405020304" pitchFamily="18" charset="0"/>
              </a:rPr>
            </a:br>
            <a:r>
              <a:rPr lang="ru-RU" sz="3200" dirty="0" smtClean="0">
                <a:cs typeface="Times New Roman" panose="02020603050405020304" pitchFamily="18" charset="0"/>
              </a:rPr>
              <a:t>дошкольного возраста.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001056" cy="64294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Государственное казенное дошкольное образовательное учреждение «Детский сад №31 «Сказка»</a:t>
            </a:r>
            <a:endParaRPr lang="ru-RU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effectLst/>
              </a:rPr>
              <a:t>Ждем </a:t>
            </a:r>
            <a:r>
              <a:rPr lang="ru-RU" sz="2200" dirty="0">
                <a:effectLst/>
              </a:rPr>
              <a:t>вас по адресу</a:t>
            </a:r>
            <a:r>
              <a:rPr lang="ru-RU" sz="2200" dirty="0" smtClean="0">
                <a:effectLst/>
              </a:rPr>
              <a:t>: 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Ставропольский край, г. Невинномысск, 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ул. Гагарина </a:t>
            </a:r>
            <a:r>
              <a:rPr lang="ru-RU" sz="2200" dirty="0" smtClean="0">
                <a:effectLst/>
              </a:rPr>
              <a:t>23-а</a:t>
            </a:r>
            <a:r>
              <a:rPr lang="ru-RU" sz="2200" dirty="0" smtClean="0">
                <a:effectLst/>
              </a:rPr>
              <a:t>, </a:t>
            </a:r>
            <a:r>
              <a:rPr lang="ru-RU" sz="2200" dirty="0">
                <a:effectLst/>
              </a:rPr>
              <a:t>ГКДОУ </a:t>
            </a:r>
            <a:r>
              <a:rPr lang="ru-RU" sz="2200" dirty="0" smtClean="0">
                <a:effectLst/>
              </a:rPr>
              <a:t>«ДС №</a:t>
            </a:r>
            <a:r>
              <a:rPr lang="ru-RU" sz="2200" dirty="0">
                <a:effectLst/>
              </a:rPr>
              <a:t>31 «Сказка»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endParaRPr lang="ru-RU" sz="5400" dirty="0"/>
          </a:p>
        </p:txBody>
      </p:sp>
      <p:pic>
        <p:nvPicPr>
          <p:cNvPr id="7" name="Содержимое 6" descr="cd81ca5c77d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5715040" cy="497207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148" y="2060996"/>
            <a:ext cx="36952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itchFamily="18" charset="0"/>
              </a:rPr>
              <a:t>Потребность в получении психолого-педагогической помощи детям, не посещающим ДОУ , для обеспечения равных стартовых возможностей при поступлении в школу;</a:t>
            </a:r>
          </a:p>
          <a:p>
            <a:pPr algn="just">
              <a:buBlip>
                <a:blip r:embed="rId4"/>
              </a:buBlip>
            </a:pPr>
            <a:r>
              <a:rPr lang="ru-RU" dirty="0" smtClean="0">
                <a:solidFill>
                  <a:srgbClr val="002776"/>
                </a:solidFill>
                <a:latin typeface="+mj-lt"/>
                <a:cs typeface="Times New Roman" pitchFamily="18" charset="0"/>
              </a:rPr>
              <a:t> проведение профилактики различных отклонений в физическом, психическом и социальном развитии детей дошкольного возраста, не посещающим ДОУ;</a:t>
            </a:r>
          </a:p>
          <a:p>
            <a:pPr algn="just">
              <a:buBlip>
                <a:blip r:embed="rId4"/>
              </a:buBlip>
            </a:pPr>
            <a:r>
              <a:rPr lang="ru-RU" dirty="0" smtClean="0">
                <a:solidFill>
                  <a:srgbClr val="002776"/>
                </a:solidFill>
                <a:latin typeface="+mj-lt"/>
                <a:cs typeface="Times New Roman" pitchFamily="18" charset="0"/>
              </a:rPr>
              <a:t> не 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itchFamily="18" charset="0"/>
              </a:rPr>
              <a:t>достаточная информированность родителей по вопросам воспитания и развития 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itchFamily="18" charset="0"/>
              </a:rPr>
              <a:t>детей;</a:t>
            </a:r>
            <a:endParaRPr lang="ru-RU" dirty="0">
              <a:solidFill>
                <a:srgbClr val="002776"/>
              </a:solidFill>
              <a:latin typeface="+mj-lt"/>
              <a:cs typeface="Times New Roman" pitchFamily="18" charset="0"/>
            </a:endParaRPr>
          </a:p>
          <a:p>
            <a:pPr algn="just">
              <a:buBlip>
                <a:blip r:embed="rId4"/>
              </a:buBlip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1" y="559054"/>
            <a:ext cx="3888431" cy="5909310"/>
          </a:xfrm>
          <a:prstGeom prst="rect">
            <a:avLst/>
          </a:prstGeom>
          <a:noFill/>
        </p:spPr>
        <p:txBody>
          <a:bodyPr wrap="square" spcCol="360000" rtlCol="0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целенаправленного обучения родителей способам применения различных видов игровых средств и оборудования, организации на их основе развивающих игр, а также методам игрового взаимодействия с детьми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buBlip>
                <a:blip r:embed="rId4"/>
              </a:buBlip>
            </a:pP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освещение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 вопросов сотрудничества 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педагогов образовательных учреждений г. Невинномысска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 и 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родителей, с целью повышения эффективности образовательной деятельности</a:t>
            </a:r>
          </a:p>
          <a:p>
            <a:pPr algn="just">
              <a:buBlip>
                <a:blip r:embed="rId4"/>
              </a:buBlip>
            </a:pP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 компетентности 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специалистов по проблемам сопровождения родителей, имеющих  ребенка инвалида и детей с ОВЗ</a:t>
            </a:r>
          </a:p>
          <a:p>
            <a:pPr algn="just"/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в связи с увеличением количества детей с ОВЗ и детей инвалидов посещающих образовательные учреждения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87796">
            <a:off x="53429" y="673300"/>
            <a:ext cx="41598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Актуальность</a:t>
            </a:r>
            <a:endParaRPr kumimoji="0" lang="ru-RU" sz="4000" b="1" i="0" u="none" strike="noStrike" kern="1200" cap="none" spc="0" normalizeH="0" baseline="0" noProof="0" dirty="0">
              <a:ln w="1905">
                <a:solidFill>
                  <a:schemeClr val="bg1">
                    <a:lumMod val="9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Целью </a:t>
            </a:r>
            <a:r>
              <a:rPr 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создания Ресурсного консультативного центра является: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4563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algn="just"/>
            <a:r>
              <a:rPr lang="ru-RU" sz="4400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Повышение </a:t>
            </a:r>
            <a:r>
              <a:rPr lang="ru-RU" sz="4400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уровня компетентности родителей (законных представителей) в вопросах образования и воспитания, в том числе для раннего развития детей в возрасте до трех лет путем предоставления услуг психолого-педагогической, методической  и консультативной помощи </a:t>
            </a:r>
            <a:r>
              <a:rPr lang="ru-RU" sz="4400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родителям.</a:t>
            </a:r>
          </a:p>
          <a:p>
            <a:pPr algn="just"/>
            <a:r>
              <a:rPr lang="ru-RU" sz="4400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С</a:t>
            </a:r>
            <a:r>
              <a:rPr lang="ru-RU" sz="4400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опровождение специалистов по вопросам взаимодействия с родителями детей инвалидов и детей с ОВЗ.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Задачи: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консультативной помощи родителям (законным представителям) по вопросам воспитания и развития детей дошкольного 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возраста.</a:t>
            </a:r>
            <a:endParaRPr lang="ru-RU" dirty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Развитие </a:t>
            </a:r>
            <a:r>
              <a:rPr lang="ru-RU" dirty="0" err="1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психолого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 – педагогической компетентности (психологической культуры) родителей (законных представителей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Разработка информационно-методических материалов, осуществление методического сопровождения специалистов образовательных учреждений по работе с родителями (законными представителями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Поддержка профессиональной деятельности специалистов образовательных организаций, проведение обучающих 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семинаров.</a:t>
            </a:r>
            <a:endParaRPr lang="ru-RU" dirty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социальной активности семей, воспитывающих детей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58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Темы всеобуча для родителей: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993273"/>
              </p:ext>
            </p:extLst>
          </p:nvPr>
        </p:nvGraphicFramePr>
        <p:xfrm>
          <a:off x="285720" y="1055624"/>
          <a:ext cx="8858280" cy="546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2" y="4797152"/>
            <a:ext cx="2576364" cy="1750375"/>
          </a:xfrm>
          <a:prstGeom prst="ellipse">
            <a:avLst/>
          </a:prstGeom>
          <a:ln w="57150">
            <a:solidFill>
              <a:srgbClr val="FFFF00"/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385192" y="1107151"/>
            <a:ext cx="2540968" cy="15377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Ранний возраст. Психология раннего возраста</a:t>
            </a:r>
            <a:endParaRPr lang="ru-RU" dirty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23255" y="4509120"/>
            <a:ext cx="2809644" cy="15841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Девиантное</a:t>
            </a:r>
            <a:r>
              <a:rPr lang="ru-RU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 поведение детей дошкольного возраста</a:t>
            </a:r>
            <a:endParaRPr lang="ru-RU" dirty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60" y="389653"/>
            <a:ext cx="2587443" cy="1724962"/>
          </a:xfrm>
          <a:prstGeom prst="ellipse">
            <a:avLst/>
          </a:prstGeom>
          <a:ln w="57150">
            <a:solidFill>
              <a:srgbClr val="FFFF00"/>
            </a:solidFill>
          </a:ln>
        </p:spPr>
      </p:pic>
      <p:sp>
        <p:nvSpPr>
          <p:cNvPr id="22" name="Овал 21"/>
          <p:cNvSpPr/>
          <p:nvPr/>
        </p:nvSpPr>
        <p:spPr>
          <a:xfrm>
            <a:off x="3329766" y="2576921"/>
            <a:ext cx="2746524" cy="22962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03848" y="3247990"/>
            <a:ext cx="28724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277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«Родительский</a:t>
            </a:r>
          </a:p>
          <a:p>
            <a:pPr algn="ctr"/>
            <a:r>
              <a:rPr lang="ru-RU" sz="2800" dirty="0" smtClean="0">
                <a:ln w="0"/>
                <a:solidFill>
                  <a:srgbClr val="00277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квартал»</a:t>
            </a:r>
            <a:endParaRPr lang="ru-RU" sz="2800" dirty="0">
              <a:ln w="0"/>
              <a:solidFill>
                <a:srgbClr val="00277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385341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родителями и специалистами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3001" y="2121016"/>
            <a:ext cx="2714644" cy="157163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26" y="4234878"/>
            <a:ext cx="2571768" cy="1776443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8" y="3953280"/>
            <a:ext cx="2222862" cy="1511703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91" y="3809485"/>
            <a:ext cx="2744586" cy="1655498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2" name="Стрелка вниз 21"/>
          <p:cNvSpPr/>
          <p:nvPr/>
        </p:nvSpPr>
        <p:spPr>
          <a:xfrm rot="18957025">
            <a:off x="5065405" y="1382350"/>
            <a:ext cx="389308" cy="81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2822174">
            <a:off x="3826951" y="1325052"/>
            <a:ext cx="389308" cy="81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0044" y="2155420"/>
            <a:ext cx="2500330" cy="1357322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групповая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358214" cy="98246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 Ресурсном </a:t>
            </a:r>
            <a:r>
              <a:rPr lang="ru-RU" sz="2400" dirty="0" smtClean="0">
                <a:solidFill>
                  <a:srgbClr val="FF0000"/>
                </a:solidFill>
              </a:rPr>
              <a:t>центре </a:t>
            </a:r>
            <a:r>
              <a:rPr lang="ru-RU" sz="2400" dirty="0">
                <a:solidFill>
                  <a:srgbClr val="FF0000"/>
                </a:solidFill>
              </a:rPr>
              <a:t>оказывают консультативную и методическую помощь </a:t>
            </a:r>
            <a:r>
              <a:rPr lang="ru-RU" sz="2400" dirty="0" smtClean="0">
                <a:solidFill>
                  <a:srgbClr val="FF0000"/>
                </a:solidFill>
              </a:rPr>
              <a:t>родителям следующие специалисты: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6166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ru-RU" sz="2000" dirty="0"/>
          </a:p>
          <a:p>
            <a:pPr lvl="0" algn="just"/>
            <a:r>
              <a:rPr lang="ru-RU" sz="2000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педагог-психолог (оказывают информационную и консультативную поддержку в решении психологических развития, возникающих в различных жизненных);</a:t>
            </a:r>
          </a:p>
          <a:p>
            <a:pPr lvl="0" algn="just"/>
            <a:r>
              <a:rPr lang="ru-RU" sz="2000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воспитатель (оказывают информационную и консультативную поддержку по вопросам воспитания  и обучения, методическая работа) ;</a:t>
            </a:r>
          </a:p>
          <a:p>
            <a:pPr lvl="0" algn="just"/>
            <a:r>
              <a:rPr lang="ru-RU" sz="2000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учитель-логопед (проводит консультации по речевому развитию детей);</a:t>
            </a:r>
          </a:p>
          <a:p>
            <a:pPr lvl="0" algn="just"/>
            <a:r>
              <a:rPr lang="ru-RU" sz="2000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медицинский работник (проводит консультации по физическому развитию детей);</a:t>
            </a:r>
          </a:p>
          <a:p>
            <a:pPr lvl="0" algn="just"/>
            <a:r>
              <a:rPr lang="ru-RU" sz="2000" dirty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учитель-дефектолог (оказывают информационную и консультативную поддержку родителям детей, имеющих отклонения в развитии</a:t>
            </a:r>
            <a:r>
              <a:rPr lang="ru-RU" sz="2000" dirty="0" smtClean="0">
                <a:solidFill>
                  <a:srgbClr val="002776"/>
                </a:solidFill>
                <a:latin typeface="+mj-lt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dirty="0">
                <a:solidFill>
                  <a:srgbClr val="002776"/>
                </a:solidFill>
                <a:latin typeface="+mj-lt"/>
              </a:rPr>
              <a:t>музыкальные руководители (оказывают информационную и консультативную поддержку родителям детей, по вопросом художественно-эстетического развития детей).</a:t>
            </a:r>
          </a:p>
          <a:p>
            <a:pPr lvl="0" algn="just"/>
            <a:endParaRPr lang="ru-RU" sz="2000" dirty="0" smtClean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1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501090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Режим работы Ресурсного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центра ГКДОУ «ДС №31 «Сказка»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00174"/>
            <a:ext cx="7920880" cy="59076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3000" dirty="0" smtClean="0">
                <a:solidFill>
                  <a:srgbClr val="002776"/>
                </a:solidFill>
                <a:latin typeface="+mj-lt"/>
                <a:cs typeface="Times New Roman" pitchFamily="18" charset="0"/>
              </a:rPr>
              <a:t>Понедельник-пятница  </a:t>
            </a:r>
            <a:r>
              <a:rPr lang="ru-RU" sz="3000" dirty="0" smtClean="0">
                <a:solidFill>
                  <a:srgbClr val="002776"/>
                </a:solidFill>
                <a:latin typeface="+mj-lt"/>
                <a:cs typeface="Times New Roman" pitchFamily="18" charset="0"/>
              </a:rPr>
              <a:t>с 9.00   до 17.00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ru-RU" sz="2800" dirty="0" smtClean="0">
              <a:solidFill>
                <a:srgbClr val="002776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dirty="0" smtClean="0">
                <a:solidFill>
                  <a:srgbClr val="002776"/>
                </a:solidFill>
                <a:latin typeface="+mj-lt"/>
                <a:cs typeface="Times New Roman" pitchFamily="18" charset="0"/>
              </a:rPr>
              <a:t>Предварительная </a:t>
            </a:r>
            <a:r>
              <a:rPr lang="ru-RU" sz="2800" dirty="0" smtClean="0">
                <a:solidFill>
                  <a:srgbClr val="002776"/>
                </a:solidFill>
                <a:latin typeface="+mj-lt"/>
                <a:cs typeface="Times New Roman" pitchFamily="18" charset="0"/>
              </a:rPr>
              <a:t>запись на консультацию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2800" dirty="0" smtClean="0">
                <a:solidFill>
                  <a:srgbClr val="002776"/>
                </a:solidFill>
                <a:latin typeface="+mj-lt"/>
                <a:cs typeface="Times New Roman" pitchFamily="18" charset="0"/>
              </a:rPr>
              <a:t>по телефону: 8(86554)7-05-31 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ru-RU" sz="1100" dirty="0" smtClean="0">
              <a:solidFill>
                <a:srgbClr val="002776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3100" dirty="0" smtClean="0">
                <a:solidFill>
                  <a:srgbClr val="00277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100" dirty="0">
                <a:solidFill>
                  <a:srgbClr val="00277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 Вас нет возможности посетить наш консультационный центр, то можете задать интересующие Вас вопросы по телефону: </a:t>
            </a:r>
            <a:r>
              <a:rPr lang="ru-RU" sz="3100" dirty="0" smtClean="0">
                <a:solidFill>
                  <a:srgbClr val="00277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8(86554)7-05-31/7-40-05 и </a:t>
            </a:r>
            <a:r>
              <a:rPr lang="ru-RU" sz="3100" dirty="0">
                <a:solidFill>
                  <a:srgbClr val="00277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специалисты предоставят информацию на сайте детского </a:t>
            </a:r>
            <a:r>
              <a:rPr lang="ru-RU" sz="3100" dirty="0" smtClean="0">
                <a:solidFill>
                  <a:srgbClr val="00277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endParaRPr lang="ru-RU" sz="3100" dirty="0" smtClean="0">
              <a:solidFill>
                <a:srgbClr val="002776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ru-RU" sz="3100" dirty="0" smtClean="0">
              <a:solidFill>
                <a:srgbClr val="01316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01316B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lnSpc>
                <a:spcPct val="9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69277"/>
            <a:ext cx="3658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6436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Ресурсный центр на базе нашего ДОУ только начал работать с сентября 2019 года, мы будем рады оказать помощь консультативную, методическую, психолого-педагогическую помощь по вопросам воспитания </a:t>
            </a:r>
            <a:r>
              <a:rPr lang="ru-RU" sz="3600" dirty="0"/>
              <a:t>и развития родителям детей дошкольного возраста </a:t>
            </a:r>
            <a:r>
              <a:rPr lang="ru-RU" sz="3600" dirty="0" smtClean="0"/>
              <a:t>в том числе детей от 0 до 3 </a:t>
            </a:r>
            <a:r>
              <a:rPr lang="ru-RU" sz="3600" dirty="0"/>
              <a:t>лет, а так же консультативную помощь педагогическим работникам  по вопросам работы с родительской общественностью.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45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10362645</Template>
  <TotalTime>0</TotalTime>
  <Words>487</Words>
  <Application>Microsoft Office PowerPoint</Application>
  <PresentationFormat>Экран (4:3)</PresentationFormat>
  <Paragraphs>63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Tahoma</vt:lpstr>
      <vt:lpstr>Times New Roman</vt:lpstr>
      <vt:lpstr>10362645</vt:lpstr>
      <vt:lpstr>Краевой Ресурсный консультационный центр для родителей детей,  дошкольного возраста.</vt:lpstr>
      <vt:lpstr>Презентация PowerPoint</vt:lpstr>
      <vt:lpstr>  Целью создания Ресурсного консультативного центра является: </vt:lpstr>
      <vt:lpstr> Задачи:  </vt:lpstr>
      <vt:lpstr> Темы всеобуча для родителей: </vt:lpstr>
      <vt:lpstr>Формы работы с  родителями и специалистами</vt:lpstr>
      <vt:lpstr>В Ресурсном центре оказывают консультативную и методическую помощь родителям следующие специалисты:</vt:lpstr>
      <vt:lpstr> Режим работы Ресурсного  центра ГКДОУ «ДС №31 «Сказка»  </vt:lpstr>
      <vt:lpstr>Ресурсный центр на базе нашего ДОУ только начал работать с сентября 2019 года, мы будем рады оказать помощь консультативную, методическую, психолого-педагогическую помощь по вопросам воспитания и развития родителям детей дошкольного возраста в том числе детей от 0 до 3 лет, а так же консультативную помощь педагогическим работникам  по вопросам работы с родительской общественностью.</vt:lpstr>
      <vt:lpstr>  Ждем вас по адресу:  Ставропольский край, г. Невинномысск,  ул. Гагарина 23-а, ГКДОУ «ДС №31 «Сказка»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2010-03-16T17:23:47Z</dcterms:created>
  <dcterms:modified xsi:type="dcterms:W3CDTF">2019-11-01T14:26:43Z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