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2A0DE-4F76-403A-8C21-071A292DBFE8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466BA-1697-4C31-A270-5E0980EA29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423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404664"/>
            <a:ext cx="5904656" cy="2448272"/>
          </a:xfrm>
        </p:spPr>
        <p:txBody>
          <a:bodyPr>
            <a:noAutofit/>
          </a:bodyPr>
          <a:lstStyle/>
          <a:p>
            <a:pPr algn="r"/>
            <a:r>
              <a:rPr lang="ru-RU" sz="4000" dirty="0" smtClean="0"/>
              <a:t>Профилактика семейного «неблагополучия</a:t>
            </a:r>
            <a:r>
              <a:rPr lang="ru-RU" sz="4000" dirty="0" smtClean="0"/>
              <a:t>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005064"/>
            <a:ext cx="3312368" cy="2592288"/>
          </a:xfrm>
        </p:spPr>
        <p:txBody>
          <a:bodyPr>
            <a:normAutofit/>
          </a:bodyPr>
          <a:lstStyle/>
          <a:p>
            <a:r>
              <a:rPr lang="ru-RU" sz="2000" b="0" dirty="0" smtClean="0"/>
              <a:t>Если </a:t>
            </a:r>
            <a:r>
              <a:rPr lang="ru-RU" sz="2000" b="0" dirty="0" err="1" smtClean="0"/>
              <a:t>pуки</a:t>
            </a:r>
            <a:r>
              <a:rPr lang="ru-RU" sz="2000" b="0" dirty="0" smtClean="0"/>
              <a:t> сложа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0" dirty="0" smtClean="0"/>
              <a:t>Наблюдал свысока,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0" dirty="0" smtClean="0"/>
              <a:t>И в </a:t>
            </a:r>
            <a:r>
              <a:rPr lang="ru-RU" sz="2000" b="0" dirty="0" err="1" smtClean="0"/>
              <a:t>боpьбу</a:t>
            </a:r>
            <a:r>
              <a:rPr lang="ru-RU" sz="2000" b="0" dirty="0" smtClean="0"/>
              <a:t> не вступил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0" dirty="0" smtClean="0"/>
              <a:t>С </a:t>
            </a:r>
            <a:r>
              <a:rPr lang="ru-RU" sz="2000" b="0" dirty="0" err="1" smtClean="0"/>
              <a:t>подлецом</a:t>
            </a:r>
            <a:r>
              <a:rPr lang="ru-RU" sz="2000" b="0" dirty="0" smtClean="0"/>
              <a:t>, </a:t>
            </a:r>
            <a:r>
              <a:rPr lang="ru-RU" sz="2000" b="0" dirty="0" err="1" smtClean="0"/>
              <a:t>с</a:t>
            </a:r>
            <a:r>
              <a:rPr lang="ru-RU" sz="2000" b="0" dirty="0" smtClean="0"/>
              <a:t> палачом,-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0" dirty="0" smtClean="0"/>
              <a:t>Значит, в жизни ты был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0" dirty="0" smtClean="0"/>
              <a:t>Ни </a:t>
            </a:r>
            <a:r>
              <a:rPr lang="ru-RU" sz="2000" b="0" dirty="0" err="1" smtClean="0"/>
              <a:t>пpи</a:t>
            </a:r>
            <a:r>
              <a:rPr lang="ru-RU" sz="2000" b="0" dirty="0" smtClean="0"/>
              <a:t> чем, ни </a:t>
            </a:r>
            <a:r>
              <a:rPr lang="ru-RU" sz="2000" b="0" dirty="0" err="1" smtClean="0"/>
              <a:t>пpи</a:t>
            </a:r>
            <a:r>
              <a:rPr lang="ru-RU" sz="2000" b="0" dirty="0" smtClean="0"/>
              <a:t> чем!</a:t>
            </a:r>
          </a:p>
          <a:p>
            <a:pPr algn="r"/>
            <a:r>
              <a:rPr lang="ru-RU" b="0" dirty="0" err="1" smtClean="0"/>
              <a:t>Хелависа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US" sz="3200" dirty="0" smtClean="0"/>
              <a:t>	</a:t>
            </a:r>
            <a:r>
              <a:rPr lang="ru-RU" sz="3200" dirty="0" smtClean="0"/>
              <a:t>В </a:t>
            </a:r>
            <a:r>
              <a:rPr lang="ru-RU" sz="3200" dirty="0" smtClean="0"/>
              <a:t>современном российском обществе научные исследования приводят факты снижения внимания к семье, семейному образу жизни, семейной политике. Данные ценности не воспринимаются государством в числе приоритетных направлений и, как следствие, в этой сфере нарастают негативные тенденции: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значительный рост семейного насилия;</a:t>
            </a:r>
          </a:p>
          <a:p>
            <a:endParaRPr lang="ru-RU" sz="3200" dirty="0" smtClean="0"/>
          </a:p>
          <a:p>
            <a:r>
              <a:rPr lang="ru-RU" sz="3200" dirty="0" smtClean="0"/>
              <a:t>социальное сиротство;</a:t>
            </a:r>
          </a:p>
          <a:p>
            <a:endParaRPr lang="ru-RU" sz="3200" dirty="0" smtClean="0"/>
          </a:p>
          <a:p>
            <a:r>
              <a:rPr lang="ru-RU" sz="3200" dirty="0" smtClean="0"/>
              <a:t>одиночно-холостяцкие настроения;</a:t>
            </a:r>
          </a:p>
          <a:p>
            <a:endParaRPr lang="ru-RU" sz="3200" dirty="0" smtClean="0"/>
          </a:p>
          <a:p>
            <a:r>
              <a:rPr lang="ru-RU" sz="3200" dirty="0" smtClean="0"/>
              <a:t>увеличение числа альтернативных форм брака и </a:t>
            </a:r>
            <a:r>
              <a:rPr lang="ru-RU" sz="3200" dirty="0" err="1" smtClean="0"/>
              <a:t>родительства</a:t>
            </a:r>
            <a:r>
              <a:rPr lang="ru-RU" sz="3200" dirty="0" smtClean="0"/>
              <a:t> без юридического оформления;</a:t>
            </a:r>
          </a:p>
          <a:p>
            <a:endParaRPr lang="ru-RU" sz="3200" dirty="0" smtClean="0"/>
          </a:p>
          <a:p>
            <a:r>
              <a:rPr lang="ru-RU" sz="3200" dirty="0" smtClean="0"/>
              <a:t>Увеличение числа разводов и </a:t>
            </a:r>
            <a:r>
              <a:rPr lang="ru-RU" sz="3200" dirty="0" err="1" smtClean="0"/>
              <a:t>малодетных</a:t>
            </a:r>
            <a:r>
              <a:rPr lang="ru-RU" sz="3200" dirty="0" smtClean="0"/>
              <a:t> семей.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u="sng" dirty="0" smtClean="0"/>
              <a:t>Семья считается неблагополучной, если родители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8147248" cy="432048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не исполняют своих обязанностей по воспитанию, обучению детей;</a:t>
            </a:r>
          </a:p>
          <a:p>
            <a:endParaRPr lang="ru-RU" dirty="0" smtClean="0"/>
          </a:p>
          <a:p>
            <a:r>
              <a:rPr lang="ru-RU" dirty="0" smtClean="0"/>
              <a:t>не исполняют своих обязанностей по содержанию ребенка (детей);</a:t>
            </a:r>
          </a:p>
          <a:p>
            <a:endParaRPr lang="ru-RU" dirty="0" smtClean="0"/>
          </a:p>
          <a:p>
            <a:r>
              <a:rPr lang="ru-RU" dirty="0" smtClean="0"/>
              <a:t>отрицательно влияют на их поведение;</a:t>
            </a:r>
          </a:p>
          <a:p>
            <a:endParaRPr lang="ru-RU" dirty="0" smtClean="0"/>
          </a:p>
          <a:p>
            <a:r>
              <a:rPr lang="ru-RU" dirty="0" smtClean="0"/>
              <a:t>жестоко обращаются со своими детьми;</a:t>
            </a:r>
          </a:p>
          <a:p>
            <a:endParaRPr lang="ru-RU" dirty="0" smtClean="0"/>
          </a:p>
          <a:p>
            <a:r>
              <a:rPr lang="ru-RU" dirty="0" smtClean="0"/>
              <a:t>страдают алкоголизмом, употребляют наркотики, ведут антиобщественный образ жизни;</a:t>
            </a:r>
          </a:p>
          <a:p>
            <a:endParaRPr lang="ru-RU" dirty="0" smtClean="0"/>
          </a:p>
          <a:p>
            <a:r>
              <a:rPr lang="ru-RU" dirty="0" smtClean="0"/>
              <a:t>создают конфликтные ситуации, втягивая в них ребенка (детей).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805840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/>
              <a:t>Дефекты воспитания в семье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8136904" cy="4176464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 smtClean="0"/>
              <a:t>педагогически несостоятельная семья</a:t>
            </a:r>
            <a:r>
              <a:rPr lang="ru-RU" dirty="0" smtClean="0"/>
              <a:t> – с низким уровнем общей и отсутствием психолого-педагогической культуры; нежеланием эти ошибки видеть и исправлять, сознательным настраиванием ребенка на неприятие им социальных норм, социальной морали, нравственности;</a:t>
            </a:r>
          </a:p>
          <a:p>
            <a:endParaRPr lang="ru-RU" dirty="0" smtClean="0"/>
          </a:p>
          <a:p>
            <a:r>
              <a:rPr lang="ru-RU" u="sng" dirty="0" smtClean="0"/>
              <a:t>асоциальная семья</a:t>
            </a:r>
            <a:r>
              <a:rPr lang="ru-RU" dirty="0" smtClean="0"/>
              <a:t>, где с рождения дети воспитываются в обстановке пренебрежения к общепринятым нормам, воспринимают навыки противоправного и </a:t>
            </a:r>
            <a:r>
              <a:rPr lang="ru-RU" dirty="0" err="1" smtClean="0"/>
              <a:t>девиантного</a:t>
            </a:r>
            <a:r>
              <a:rPr lang="ru-RU" dirty="0" smtClean="0"/>
              <a:t> поведения, что приводит к бродяжничеству, хулиганству, пьянству, наркомании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589816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/>
              <a:t>Факторы, скрепляющие семью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183880" cy="4187952"/>
          </a:xfrm>
        </p:spPr>
        <p:txBody>
          <a:bodyPr/>
          <a:lstStyle/>
          <a:p>
            <a:pPr lvl="0"/>
            <a:r>
              <a:rPr lang="ru-RU" dirty="0" smtClean="0"/>
              <a:t>эмоциональная близость;</a:t>
            </a:r>
          </a:p>
          <a:p>
            <a:pPr lvl="0"/>
            <a:r>
              <a:rPr lang="ru-RU" dirty="0" smtClean="0"/>
              <a:t>физическая близость;</a:t>
            </a:r>
          </a:p>
          <a:p>
            <a:pPr lvl="0"/>
            <a:r>
              <a:rPr lang="ru-RU" dirty="0" smtClean="0"/>
              <a:t>совместное проживание, ведение домашнего хозяйства и воспитание детей;</a:t>
            </a:r>
          </a:p>
          <a:p>
            <a:pPr lvl="0"/>
            <a:r>
              <a:rPr lang="ru-RU" dirty="0" smtClean="0"/>
              <a:t>юридическая фиксация брака;</a:t>
            </a:r>
          </a:p>
          <a:p>
            <a:pPr lvl="0"/>
            <a:r>
              <a:rPr lang="ru-RU" dirty="0" smtClean="0"/>
              <a:t>духовная близость и освещение брака церковью.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2920" y="530352"/>
            <a:ext cx="8183880" cy="5274912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Наиболее хрупкой является семья как «пустая оболочка». Она отмечается у 60% всех семей, когда сохраняется общее хозяйство, вместе воспитываются дети, но родители не имеют ни физической, ни эмоциональной близости.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Цель социально-педагогической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219256" cy="41044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Создание благоприятных условий для реализации прав ребёнка в учебном заведении, т.е. условий для развития нравственной, толерантной, физически здоровой и социально активной личности, способной к творчеству, самоопределению и самосовершенствованию.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Успех в профилактике социального благополучия зависит от партнёрского взаимодействия всех специалистов, работающих с детьми.</a:t>
            </a:r>
          </a:p>
          <a:p>
            <a:pPr algn="ctr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7200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352928" cy="496855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2300" b="1" dirty="0" smtClean="0"/>
              <a:t>изучение психолого-педагогических особенностей личности, условий жизни обучающихся, выявление их интересов и потребностей, трудностей и проблем;</a:t>
            </a:r>
          </a:p>
          <a:p>
            <a:pPr lvl="0"/>
            <a:endParaRPr lang="ru-RU" sz="2900" b="1" dirty="0" smtClean="0"/>
          </a:p>
          <a:p>
            <a:pPr lvl="0"/>
            <a:r>
              <a:rPr lang="ru-RU" sz="2300" b="1" dirty="0" smtClean="0"/>
              <a:t>выявление причин возникновения у </a:t>
            </a:r>
            <a:r>
              <a:rPr lang="ru-RU" sz="2300" b="1" dirty="0" smtClean="0"/>
              <a:t>воспитанников:</a:t>
            </a:r>
            <a:endParaRPr lang="ru-RU" sz="2300" b="1" dirty="0" smtClean="0"/>
          </a:p>
          <a:p>
            <a:pPr lvl="1"/>
            <a:r>
              <a:rPr lang="ru-RU" dirty="0" smtClean="0"/>
              <a:t>проблем в обучении,</a:t>
            </a:r>
            <a:endParaRPr lang="ru-RU" sz="2000" dirty="0" smtClean="0"/>
          </a:p>
          <a:p>
            <a:pPr lvl="1"/>
            <a:r>
              <a:rPr lang="ru-RU" dirty="0" smtClean="0"/>
              <a:t>проблем в поведении,</a:t>
            </a:r>
            <a:endParaRPr lang="ru-RU" sz="2000" dirty="0" smtClean="0"/>
          </a:p>
          <a:p>
            <a:pPr lvl="1"/>
            <a:r>
              <a:rPr lang="ru-RU" dirty="0" smtClean="0"/>
              <a:t>правонарушений, и принятия мер по их устранению;</a:t>
            </a:r>
            <a:endParaRPr lang="ru-RU" sz="2000" dirty="0" smtClean="0"/>
          </a:p>
          <a:p>
            <a:pPr lvl="1"/>
            <a:r>
              <a:rPr lang="ru-RU" dirty="0" smtClean="0"/>
              <a:t>оказание помощи и поддержки воспитанников и их семей, относящимся к различным категориям социальной незащищённости (из неблагополучных семей, воспитанники, находящиеся под опекой, дети-инвалиды,  дети из малообеспеченных семей). </a:t>
            </a:r>
            <a:endParaRPr lang="ru-RU" sz="2000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   </a:t>
            </a:r>
            <a:r>
              <a:rPr lang="ru-RU" sz="3400" i="1" dirty="0" smtClean="0"/>
              <a:t>Особое внимание приходится уделять неблагополучным семьям, которые имеют часто целый комплекс проблем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ru-RU" dirty="0" smtClean="0"/>
              <a:t>Берегите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03648" y="1196752"/>
            <a:ext cx="5472608" cy="381642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pPr algn="ctr">
              <a:buNone/>
            </a:pPr>
            <a:r>
              <a:rPr lang="ru-RU" sz="2800" dirty="0" smtClean="0"/>
              <a:t>    Берегите своих детей,</a:t>
            </a:r>
            <a:br>
              <a:rPr lang="ru-RU" sz="2800" dirty="0" smtClean="0"/>
            </a:br>
            <a:r>
              <a:rPr lang="ru-RU" sz="2800" dirty="0" smtClean="0"/>
              <a:t>Их за шалости не ругайте.</a:t>
            </a:r>
            <a:br>
              <a:rPr lang="ru-RU" sz="2800" dirty="0" smtClean="0"/>
            </a:br>
            <a:r>
              <a:rPr lang="ru-RU" sz="2800" dirty="0" smtClean="0"/>
              <a:t>Зло своих неудачных дней</a:t>
            </a:r>
            <a:br>
              <a:rPr lang="ru-RU" sz="2800" dirty="0" smtClean="0"/>
            </a:br>
            <a:r>
              <a:rPr lang="ru-RU" sz="2800" dirty="0" smtClean="0"/>
              <a:t>Никогда на них не срывайте.</a:t>
            </a:r>
            <a:br>
              <a:rPr lang="ru-RU" sz="2800" dirty="0" smtClean="0"/>
            </a:br>
            <a:r>
              <a:rPr lang="ru-RU" sz="2800" dirty="0" smtClean="0"/>
              <a:t>Не сердитесь на них всерьез,</a:t>
            </a:r>
            <a:br>
              <a:rPr lang="ru-RU" sz="2800" dirty="0" smtClean="0"/>
            </a:br>
            <a:r>
              <a:rPr lang="ru-RU" sz="2800" dirty="0" smtClean="0"/>
              <a:t>Даже если они провинились,</a:t>
            </a:r>
            <a:br>
              <a:rPr lang="ru-RU" sz="2800" dirty="0" smtClean="0"/>
            </a:br>
            <a:r>
              <a:rPr lang="ru-RU" sz="2800" dirty="0" smtClean="0"/>
              <a:t>Ничего нет дороже слез,</a:t>
            </a:r>
            <a:br>
              <a:rPr lang="ru-RU" sz="2800" dirty="0" smtClean="0"/>
            </a:br>
            <a:r>
              <a:rPr lang="ru-RU" sz="2800" dirty="0" smtClean="0"/>
              <a:t>Что с ресничек родных скатились.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</TotalTime>
  <Words>361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Профилактика семейного «неблагополучия»</vt:lpstr>
      <vt:lpstr>Презентация PowerPoint</vt:lpstr>
      <vt:lpstr>Семья считается неблагополучной, если родители</vt:lpstr>
      <vt:lpstr>Дефекты воспитания в семье</vt:lpstr>
      <vt:lpstr>Факторы, скрепляющие семью</vt:lpstr>
      <vt:lpstr>Презентация PowerPoint</vt:lpstr>
      <vt:lpstr>Цель социально-педагогической деятельности</vt:lpstr>
      <vt:lpstr>Задачи</vt:lpstr>
      <vt:lpstr>Берегите детей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семейного «неблагополучия» и развитие педагогической культуры родителей</dc:title>
  <dc:creator>Ирина</dc:creator>
  <cp:lastModifiedBy>Metodist</cp:lastModifiedBy>
  <cp:revision>16</cp:revision>
  <dcterms:created xsi:type="dcterms:W3CDTF">2014-05-15T18:15:05Z</dcterms:created>
  <dcterms:modified xsi:type="dcterms:W3CDTF">2016-12-19T13:00:01Z</dcterms:modified>
</cp:coreProperties>
</file>