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1" r:id="rId12"/>
    <p:sldId id="262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D8F6-30CC-48C9-AF19-34BA18925853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BAFC-C3A0-4FBF-A5D7-50FC6104CB4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D8F6-30CC-48C9-AF19-34BA18925853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BAFC-C3A0-4FBF-A5D7-50FC6104C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D8F6-30CC-48C9-AF19-34BA18925853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BAFC-C3A0-4FBF-A5D7-50FC6104C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D8F6-30CC-48C9-AF19-34BA18925853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BAFC-C3A0-4FBF-A5D7-50FC6104CB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D8F6-30CC-48C9-AF19-34BA18925853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BAFC-C3A0-4FBF-A5D7-50FC6104C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D8F6-30CC-48C9-AF19-34BA18925853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BAFC-C3A0-4FBF-A5D7-50FC6104CB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D8F6-30CC-48C9-AF19-34BA18925853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BAFC-C3A0-4FBF-A5D7-50FC6104CB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D8F6-30CC-48C9-AF19-34BA18925853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BAFC-C3A0-4FBF-A5D7-50FC6104C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D8F6-30CC-48C9-AF19-34BA18925853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BAFC-C3A0-4FBF-A5D7-50FC6104C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D8F6-30CC-48C9-AF19-34BA18925853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BAFC-C3A0-4FBF-A5D7-50FC6104C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D8F6-30CC-48C9-AF19-34BA18925853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BAFC-C3A0-4FBF-A5D7-50FC6104CB4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B6D8F6-30CC-48C9-AF19-34BA18925853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83BAFC-C3A0-4FBF-A5D7-50FC6104CB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4869160"/>
            <a:ext cx="5040559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Граф Марина </a:t>
            </a:r>
            <a:r>
              <a:rPr lang="ru-RU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Эриковна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Заместитель заведующей</a:t>
            </a:r>
            <a:b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ГКДОУ «Детский сад №31 «Сказка»</a:t>
            </a:r>
            <a:b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г. Невинномысск</a:t>
            </a:r>
            <a:endParaRPr lang="ru-RU" sz="16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124744"/>
            <a:ext cx="8064896" cy="3081496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Развитие социального партнерства в обеспечении доступности качественного дошкольного образования в условиях введения ФГОС дошкольного образования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043" y="3933056"/>
            <a:ext cx="2695709" cy="2296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11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640960" cy="6264696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Организация деятельности Педагогического </a:t>
            </a: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совета</a:t>
            </a:r>
          </a:p>
          <a:p>
            <a:pPr lvl="1" algn="just"/>
            <a:r>
              <a:rPr lang="ru-RU" dirty="0" smtClean="0"/>
              <a:t>В состав Педагогического совета входят заведующая Учреждением, все педагогические работники Учреждения.</a:t>
            </a:r>
            <a:endParaRPr lang="ru-RU" sz="1600" dirty="0" smtClean="0"/>
          </a:p>
          <a:p>
            <a:pPr lvl="1" algn="just"/>
            <a:r>
              <a:rPr lang="ru-RU" dirty="0" smtClean="0"/>
              <a:t>В </a:t>
            </a:r>
            <a:r>
              <a:rPr lang="ru-RU" dirty="0"/>
              <a:t>нужных случаях на заседания Педагогического совета приглашаются медицинские работники, представители коллегиальных органов управления Учреждением, общественных организаций, организаций, взаимодействующих с Учреждением по вопросам  образования и оздоровления воспитанников, родители (законные представители) несовершеннолетних обучающихся (воспитанников), представители Учредителя. </a:t>
            </a:r>
            <a:endParaRPr lang="ru-RU" sz="1600" dirty="0"/>
          </a:p>
          <a:p>
            <a:pPr lvl="1" algn="just"/>
            <a:r>
              <a:rPr lang="ru-RU" dirty="0" smtClean="0"/>
              <a:t>Педагогический </a:t>
            </a:r>
            <a:r>
              <a:rPr lang="ru-RU" dirty="0"/>
              <a:t>совет избирает из своего состава председателя и секретаря сроком на один учебный год. Председатель Педагогического совета избирается из числа педагогических работников Учреждения.</a:t>
            </a:r>
            <a:endParaRPr lang="ru-RU" sz="1600" dirty="0"/>
          </a:p>
          <a:p>
            <a:pPr lvl="1" algn="just"/>
            <a:r>
              <a:rPr lang="ru-RU" dirty="0"/>
              <a:t>Педагогический совет работает по плану, являющемуся составной частью плана работы Учреждения.</a:t>
            </a:r>
            <a:endParaRPr lang="ru-RU" sz="1600" dirty="0"/>
          </a:p>
          <a:p>
            <a:pPr lvl="1" algn="just"/>
            <a:r>
              <a:rPr lang="ru-RU" dirty="0"/>
              <a:t>Заседания Педагогического совета созываются, как правило, один раз в квартал в соответствии с  планом работы Учреждения.</a:t>
            </a:r>
            <a:endParaRPr lang="ru-RU" sz="1600" dirty="0"/>
          </a:p>
          <a:p>
            <a:pPr lvl="1" algn="just"/>
            <a:r>
              <a:rPr lang="ru-RU" dirty="0"/>
              <a:t>Решения Педагогического совета принимаются открытым голосованием и считаются принятыми, если за них проголосовало большинство из присутствующих членов. </a:t>
            </a:r>
            <a:endParaRPr lang="ru-RU" sz="1600" dirty="0"/>
          </a:p>
          <a:p>
            <a:pPr lvl="1" algn="just"/>
            <a:r>
              <a:rPr lang="ru-RU" dirty="0"/>
              <a:t>Организацию выполнения решений Педагогического совета осуществляет заведующая Учреждением и ответственные лица, указанные в решении. </a:t>
            </a:r>
            <a:endParaRPr lang="ru-RU" sz="1600" dirty="0"/>
          </a:p>
          <a:p>
            <a:pPr lvl="1" algn="just"/>
            <a:r>
              <a:rPr lang="ru-RU" dirty="0"/>
              <a:t>Решения выполняют ответственные лица, указанные в протоколе заседания Педагогического совета. Результаты этой деятельности сообщаются членам Педагогического совета на последующих его заседаниях.</a:t>
            </a:r>
            <a:endParaRPr lang="ru-RU" sz="1600" dirty="0"/>
          </a:p>
          <a:p>
            <a:pPr marL="45720" indent="0" algn="just">
              <a:buNone/>
            </a:pPr>
            <a:r>
              <a:rPr lang="ru-RU" sz="2400" dirty="0"/>
              <a:t> </a:t>
            </a:r>
            <a:endParaRPr lang="ru-RU" sz="18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91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620688"/>
            <a:ext cx="8064896" cy="5688632"/>
          </a:xfrm>
        </p:spPr>
        <p:txBody>
          <a:bodyPr>
            <a:noAutofit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ru-RU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 01.09.2013 года с учетом вступления в силу нового закона «Об образовании» детский сад становится первой обязательной ступенью образовательного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50835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496944" cy="6048672"/>
          </a:xfrm>
        </p:spPr>
        <p:txBody>
          <a:bodyPr>
            <a:normAutofit lnSpcReduction="10000"/>
          </a:bodyPr>
          <a:lstStyle/>
          <a:p>
            <a:pPr marL="45720" indent="0" algn="ctr">
              <a:lnSpc>
                <a:spcPts val="24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Основными </a:t>
            </a:r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ЦЕЛЯМИ </a:t>
            </a:r>
            <a:endParaRPr lang="ru-RU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45720" indent="0" algn="ctr">
              <a:lnSpc>
                <a:spcPts val="24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федерального </a:t>
            </a:r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государственного </a:t>
            </a:r>
            <a:endParaRPr lang="ru-RU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45720" indent="0" algn="ctr">
              <a:lnSpc>
                <a:spcPts val="24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образовательного </a:t>
            </a:r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стандарта </a:t>
            </a:r>
            <a:endParaRPr lang="ru-RU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45720" indent="0" algn="ctr">
              <a:lnSpc>
                <a:spcPts val="24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дошкольного </a:t>
            </a:r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образования ЯВЛЯЮТСЯ</a:t>
            </a: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:</a:t>
            </a:r>
          </a:p>
          <a:p>
            <a:pPr marL="45720" indent="0" algn="ctr">
              <a:buNone/>
            </a:pPr>
            <a:endParaRPr lang="ru-RU" b="1" dirty="0">
              <a:latin typeface="Cambria" pitchFamily="18" charset="0"/>
            </a:endParaRPr>
          </a:p>
          <a:p>
            <a:pPr algn="just"/>
            <a:r>
              <a:rPr lang="ru-RU" dirty="0" smtClean="0">
                <a:latin typeface="Cambria" pitchFamily="18" charset="0"/>
              </a:rPr>
              <a:t>обеспечения </a:t>
            </a:r>
            <a:r>
              <a:rPr lang="ru-RU" dirty="0">
                <a:latin typeface="Cambria" pitchFamily="18" charset="0"/>
              </a:rPr>
              <a:t>государством равенства возможностей для каждого ребенка в получении качественного дошкольного образования</a:t>
            </a:r>
            <a:r>
              <a:rPr lang="ru-RU" dirty="0" smtClean="0">
                <a:latin typeface="Cambria" pitchFamily="18" charset="0"/>
              </a:rPr>
              <a:t>;</a:t>
            </a:r>
          </a:p>
          <a:p>
            <a:pPr marL="45720" indent="0" algn="just">
              <a:buNone/>
            </a:pPr>
            <a:endParaRPr lang="ru-RU" dirty="0">
              <a:latin typeface="Cambria" pitchFamily="18" charset="0"/>
            </a:endParaRPr>
          </a:p>
          <a:p>
            <a:pPr algn="just"/>
            <a:r>
              <a:rPr lang="ru-RU" dirty="0" smtClean="0">
                <a:latin typeface="Cambria" pitchFamily="18" charset="0"/>
              </a:rPr>
              <a:t>обеспечение </a:t>
            </a:r>
            <a:r>
              <a:rPr lang="ru-RU" dirty="0">
                <a:latin typeface="Cambria" pitchFamily="18" charset="0"/>
              </a:rPr>
              <a:t>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освоения</a:t>
            </a:r>
            <a:r>
              <a:rPr lang="ru-RU" dirty="0" smtClean="0">
                <a:latin typeface="Cambria" pitchFamily="18" charset="0"/>
              </a:rPr>
              <a:t>;</a:t>
            </a:r>
          </a:p>
          <a:p>
            <a:pPr marL="45720" indent="0" algn="just">
              <a:buNone/>
            </a:pPr>
            <a:endParaRPr lang="ru-RU" dirty="0">
              <a:latin typeface="Cambria" pitchFamily="18" charset="0"/>
            </a:endParaRPr>
          </a:p>
          <a:p>
            <a:pPr algn="just"/>
            <a:r>
              <a:rPr lang="ru-RU" dirty="0" smtClean="0">
                <a:latin typeface="Cambria" pitchFamily="18" charset="0"/>
              </a:rPr>
              <a:t>сохранения </a:t>
            </a:r>
            <a:r>
              <a:rPr lang="ru-RU" dirty="0">
                <a:latin typeface="Cambria" pitchFamily="18" charset="0"/>
              </a:rPr>
              <a:t>единства образовательного пространства РФ относительно уровня дошкольного образования.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82277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66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80920" cy="6048672"/>
          </a:xfrm>
        </p:spPr>
        <p:txBody>
          <a:bodyPr>
            <a:normAutofit fontScale="70000" lnSpcReduction="20000"/>
          </a:bodyPr>
          <a:lstStyle/>
          <a:p>
            <a:pPr marL="45720" indent="0" algn="ctr">
              <a:buNone/>
            </a:pPr>
            <a:r>
              <a:rPr lang="ru-RU" sz="2600" b="1" dirty="0">
                <a:solidFill>
                  <a:srgbClr val="FF0000"/>
                </a:solidFill>
                <a:latin typeface="Cambria" pitchFamily="18" charset="0"/>
              </a:rPr>
              <a:t>В</a:t>
            </a:r>
            <a:r>
              <a:rPr lang="ru-RU" sz="2600" b="1" dirty="0" smtClean="0">
                <a:solidFill>
                  <a:srgbClr val="FF0000"/>
                </a:solidFill>
                <a:latin typeface="Cambria" pitchFamily="18" charset="0"/>
              </a:rPr>
              <a:t>ведения </a:t>
            </a:r>
            <a:r>
              <a:rPr lang="ru-RU" sz="2600" b="1" dirty="0">
                <a:solidFill>
                  <a:srgbClr val="FF0000"/>
                </a:solidFill>
                <a:latin typeface="Cambria" pitchFamily="18" charset="0"/>
              </a:rPr>
              <a:t>ФГОС в ГКДОУ </a:t>
            </a:r>
            <a:r>
              <a:rPr lang="ru-RU" sz="2600" b="1" dirty="0" smtClean="0">
                <a:solidFill>
                  <a:srgbClr val="FF0000"/>
                </a:solidFill>
                <a:latin typeface="Cambria" pitchFamily="18" charset="0"/>
              </a:rPr>
              <a:t>«Детский сад №</a:t>
            </a:r>
            <a:r>
              <a:rPr lang="ru-RU" sz="2600" b="1" dirty="0">
                <a:solidFill>
                  <a:srgbClr val="FF0000"/>
                </a:solidFill>
                <a:latin typeface="Cambria" pitchFamily="18" charset="0"/>
              </a:rPr>
              <a:t>31 «Сказка» </a:t>
            </a:r>
            <a:endParaRPr lang="ru-RU" sz="26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45720" indent="0" algn="just">
              <a:buNone/>
            </a:pPr>
            <a:r>
              <a:rPr lang="ru-RU" sz="3300" dirty="0" smtClean="0">
                <a:latin typeface="Cambria" pitchFamily="18" charset="0"/>
              </a:rPr>
              <a:t>Разработан </a:t>
            </a:r>
            <a:r>
              <a:rPr lang="ru-RU" sz="3300" dirty="0">
                <a:latin typeface="Cambria" pitchFamily="18" charset="0"/>
              </a:rPr>
              <a:t>план-график мероприятий по введению </a:t>
            </a:r>
            <a:r>
              <a:rPr lang="ru-RU" sz="3300" dirty="0" smtClean="0">
                <a:latin typeface="Cambria" pitchFamily="18" charset="0"/>
              </a:rPr>
              <a:t>ФГОС ДО </a:t>
            </a:r>
            <a:r>
              <a:rPr lang="ru-RU" sz="3300" dirty="0">
                <a:latin typeface="Cambria" pitchFamily="18" charset="0"/>
              </a:rPr>
              <a:t>в дошкольной образовательной организации 2014-2016 годы. </a:t>
            </a:r>
          </a:p>
          <a:p>
            <a:pPr marL="45720" indent="0" algn="just">
              <a:buNone/>
            </a:pPr>
            <a:r>
              <a:rPr lang="ru-RU" sz="3300" b="1" dirty="0" smtClean="0">
                <a:solidFill>
                  <a:srgbClr val="FF0000"/>
                </a:solidFill>
                <a:latin typeface="Cambria" pitchFamily="18" charset="0"/>
              </a:rPr>
              <a:t>Цель</a:t>
            </a:r>
            <a:r>
              <a:rPr lang="ru-RU" sz="3300" dirty="0" smtClean="0">
                <a:latin typeface="Cambria" pitchFamily="18" charset="0"/>
              </a:rPr>
              <a:t>: создание системы организационно - управленческого и методического обеспечения по организации и введению федерального государственного образовательного стандарта </a:t>
            </a:r>
            <a:r>
              <a:rPr lang="ru-RU" sz="3300" dirty="0">
                <a:latin typeface="Cambria" pitchFamily="18" charset="0"/>
              </a:rPr>
              <a:t>дошкольного образования в ДОУ. </a:t>
            </a:r>
          </a:p>
          <a:p>
            <a:pPr marL="45720" indent="0" algn="just">
              <a:buNone/>
            </a:pPr>
            <a:r>
              <a:rPr lang="ru-RU" sz="3300" b="1" dirty="0">
                <a:solidFill>
                  <a:srgbClr val="FF0000"/>
                </a:solidFill>
                <a:latin typeface="Cambria" pitchFamily="18" charset="0"/>
              </a:rPr>
              <a:t>Задачи</a:t>
            </a:r>
            <a:r>
              <a:rPr lang="ru-RU" sz="3300" dirty="0">
                <a:latin typeface="Cambria" pitchFamily="18" charset="0"/>
              </a:rPr>
              <a:t>: </a:t>
            </a:r>
          </a:p>
          <a:p>
            <a:pPr lvl="1" algn="just"/>
            <a:r>
              <a:rPr lang="ru-RU" sz="3300" dirty="0">
                <a:latin typeface="Cambria" pitchFamily="18" charset="0"/>
              </a:rPr>
              <a:t>Создать условия для введения и реализации ФГОС дошкольного образования в ДОУ </a:t>
            </a:r>
          </a:p>
          <a:p>
            <a:pPr lvl="1" algn="just"/>
            <a:r>
              <a:rPr lang="ru-RU" sz="3300" dirty="0">
                <a:latin typeface="Cambria" pitchFamily="18" charset="0"/>
              </a:rPr>
              <a:t>Привести в соответствие с требованиями ФГОС ДО нормативно-правовую базу учреждения ДОУ.</a:t>
            </a:r>
          </a:p>
          <a:p>
            <a:pPr lvl="1" algn="just"/>
            <a:r>
              <a:rPr lang="ru-RU" sz="3300" dirty="0">
                <a:latin typeface="Cambria" pitchFamily="18" charset="0"/>
              </a:rPr>
              <a:t> Организовать методическое и информационное сопровождение реализации ФГОС ДО.</a:t>
            </a:r>
          </a:p>
          <a:p>
            <a:pPr lvl="1" algn="just"/>
            <a:r>
              <a:rPr lang="ru-RU" sz="3300" dirty="0">
                <a:latin typeface="Cambria" pitchFamily="18" charset="0"/>
              </a:rPr>
              <a:t>Разработать организационно-управленческие решения, регулирующие реализацию введения ФГОС ДО. </a:t>
            </a:r>
          </a:p>
          <a:p>
            <a:pPr lvl="1" algn="just"/>
            <a:r>
              <a:rPr lang="ru-RU" sz="3300" dirty="0">
                <a:latin typeface="Cambria" pitchFamily="18" charset="0"/>
              </a:rPr>
              <a:t>Организовать эффективную кадровую политику в ДОУ. </a:t>
            </a:r>
          </a:p>
          <a:p>
            <a:pPr algn="just"/>
            <a:endParaRPr lang="ru-RU" sz="3300" dirty="0">
              <a:latin typeface="Cambria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54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496944" cy="5976664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ФГОС дошкольного образования состоит </a:t>
            </a:r>
            <a:endParaRPr lang="ru-RU" sz="2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из </a:t>
            </a: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трех групп требований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  <a:p>
            <a:pPr marL="45720" indent="0" algn="ctr">
              <a:buNone/>
            </a:pPr>
            <a:endParaRPr lang="ru-RU" sz="2400" dirty="0">
              <a:solidFill>
                <a:srgbClr val="FF0000"/>
              </a:solidFill>
              <a:latin typeface="Cambria" pitchFamily="18" charset="0"/>
            </a:endParaRPr>
          </a:p>
          <a:p>
            <a:pPr marL="45720" indent="0" algn="just">
              <a:buNone/>
            </a:pPr>
            <a:r>
              <a:rPr lang="ru-RU" sz="2000" dirty="0" smtClean="0">
                <a:latin typeface="Cambria" pitchFamily="18" charset="0"/>
              </a:rPr>
              <a:t>1. ТРЕБОВАНИЯ </a:t>
            </a:r>
            <a:r>
              <a:rPr lang="ru-RU" sz="2000" dirty="0">
                <a:latin typeface="Cambria" pitchFamily="18" charset="0"/>
              </a:rPr>
              <a:t>К СТРУКТУРЕ ОСНОВНОЙ ОБРАЗОВАТЕЛЬНОЙ ПРОГРАММЫ ДОШКОЛЬНОГО </a:t>
            </a:r>
            <a:r>
              <a:rPr lang="ru-RU" sz="2000" dirty="0" smtClean="0">
                <a:latin typeface="Cambria" pitchFamily="18" charset="0"/>
              </a:rPr>
              <a:t>ОБРАЗОВАНИЯ</a:t>
            </a:r>
          </a:p>
          <a:p>
            <a:pPr marL="45720" indent="0" algn="just">
              <a:buNone/>
            </a:pPr>
            <a:endParaRPr lang="ru-RU" sz="2000" dirty="0" smtClean="0">
              <a:latin typeface="Cambria" pitchFamily="18" charset="0"/>
            </a:endParaRPr>
          </a:p>
          <a:p>
            <a:pPr marL="45720" indent="0" algn="just">
              <a:buNone/>
            </a:pPr>
            <a:r>
              <a:rPr lang="ru-RU" sz="2000" dirty="0" smtClean="0">
                <a:latin typeface="Cambria" pitchFamily="18" charset="0"/>
              </a:rPr>
              <a:t>2. ТРЕБОВАНИЯ К УСЛОВИЯМ РЕАЛИЗАЦИИ ОСНОВНОЙ ОБРАЗОВАТЕЛЬНОЙ ПРОГРАММЫ ДОШКОЛЬНОГО ОБРАЗОВАНИЯ</a:t>
            </a:r>
          </a:p>
          <a:p>
            <a:pPr marL="45720" indent="0" algn="just">
              <a:buNone/>
            </a:pPr>
            <a:endParaRPr lang="ru-RU" sz="2000" dirty="0" smtClean="0">
              <a:latin typeface="Cambria" pitchFamily="18" charset="0"/>
            </a:endParaRPr>
          </a:p>
          <a:p>
            <a:pPr marL="45720" indent="0" algn="just">
              <a:buNone/>
            </a:pPr>
            <a:r>
              <a:rPr lang="ru-RU" sz="2000" dirty="0" smtClean="0">
                <a:latin typeface="Cambria" pitchFamily="18" charset="0"/>
              </a:rPr>
              <a:t>3. ТРЕБОВАНИЯ </a:t>
            </a:r>
            <a:r>
              <a:rPr lang="ru-RU" sz="2000" dirty="0">
                <a:latin typeface="Cambria" pitchFamily="18" charset="0"/>
              </a:rPr>
              <a:t>К РЕЗУЛЬТАТАМ ОСВОЕНИЯ ОСНОВНОЙ ОБРАЗОВАТЕЛЬНОЙ ПРОГРАММЫ ДОШКОЛЬНОГО ОБРАЗОВАНИЯ.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29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352928" cy="590465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Для успешной реализации Программы должны быть обеспечены следующие психолого-педагогические условия:</a:t>
            </a:r>
            <a:endParaRPr lang="ru-RU" dirty="0">
              <a:solidFill>
                <a:srgbClr val="FF0000"/>
              </a:solidFill>
              <a:latin typeface="Cambria" pitchFamily="18" charset="0"/>
            </a:endParaRPr>
          </a:p>
          <a:p>
            <a:pPr marL="45720" indent="0" algn="just">
              <a:buNone/>
            </a:pPr>
            <a:r>
              <a:rPr lang="ru-RU" dirty="0">
                <a:latin typeface="Cambria" pitchFamily="18" charset="0"/>
              </a:rPr>
              <a:t>1. Использование в образовательном пространстве форм и методов работы с детьми, соответствующих их психолого-педагогическим особенностям;</a:t>
            </a:r>
          </a:p>
          <a:p>
            <a:pPr marL="45720" indent="0" algn="just">
              <a:buNone/>
            </a:pPr>
            <a:r>
              <a:rPr lang="ru-RU" dirty="0">
                <a:latin typeface="Cambria" pitchFamily="18" charset="0"/>
              </a:rPr>
              <a:t>2. Возможность выбора детьми материалов, видов активности, участников совместной деятельности;</a:t>
            </a:r>
          </a:p>
          <a:p>
            <a:pPr marL="45720" indent="0" algn="just">
              <a:buNone/>
            </a:pPr>
            <a:r>
              <a:rPr lang="ru-RU" dirty="0">
                <a:latin typeface="Cambria" pitchFamily="18" charset="0"/>
              </a:rPr>
              <a:t>3. Построения взаимодействия с семьями воспитанников в целях осуществления полноценного развития каждого ребенка, вовлечение семей воспитанников непосредственно в образовательный процесс.</a:t>
            </a:r>
          </a:p>
          <a:p>
            <a:pPr marL="45720" indent="0" algn="just">
              <a:buNone/>
            </a:pPr>
            <a:r>
              <a:rPr lang="ru-RU" dirty="0">
                <a:latin typeface="Cambria" pitchFamily="18" charset="0"/>
              </a:rPr>
              <a:t>4. Организация должна создавать возможности для предоставления информации о программе семье и всем заинтересованным лицам, вовлеченным в образовательный процесс, а также широкой общественности.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15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Требования к развивающей предметно-развивающей среде:</a:t>
            </a:r>
            <a:endParaRPr lang="ru-RU" sz="2800" dirty="0">
              <a:solidFill>
                <a:srgbClr val="FF0000"/>
              </a:solidFill>
              <a:latin typeface="Cambria" pitchFamily="18" charset="0"/>
            </a:endParaRPr>
          </a:p>
          <a:p>
            <a:pPr marL="45720" indent="0">
              <a:buNone/>
            </a:pPr>
            <a:endParaRPr lang="ru-RU" dirty="0" smtClean="0">
              <a:latin typeface="Cambria" pitchFamily="18" charset="0"/>
            </a:endParaRPr>
          </a:p>
          <a:p>
            <a:pPr marL="45720" indent="0" algn="just">
              <a:buNone/>
            </a:pPr>
            <a:r>
              <a:rPr lang="ru-RU" dirty="0" smtClean="0">
                <a:latin typeface="Cambria" pitchFamily="18" charset="0"/>
              </a:rPr>
              <a:t>1</a:t>
            </a:r>
            <a:r>
              <a:rPr lang="ru-RU" dirty="0">
                <a:latin typeface="Cambria" pitchFamily="18" charset="0"/>
              </a:rPr>
              <a:t>. </a:t>
            </a:r>
            <a:r>
              <a:rPr lang="ru-RU" dirty="0" smtClean="0">
                <a:latin typeface="Cambria" pitchFamily="18" charset="0"/>
              </a:rPr>
              <a:t>Предметно-развивающая </a:t>
            </a:r>
            <a:r>
              <a:rPr lang="ru-RU" dirty="0">
                <a:latin typeface="Cambria" pitchFamily="18" charset="0"/>
              </a:rPr>
              <a:t>среда обеспечивает максимальную реализацию образовательного потенциала.</a:t>
            </a:r>
          </a:p>
          <a:p>
            <a:pPr marL="45720" indent="0" algn="just">
              <a:buNone/>
            </a:pPr>
            <a:r>
              <a:rPr lang="ru-RU" dirty="0">
                <a:latin typeface="Cambria" pitchFamily="18" charset="0"/>
              </a:rPr>
              <a:t>2. Доступность среды предполагает:</a:t>
            </a:r>
          </a:p>
          <a:p>
            <a:pPr marL="45720" indent="0" algn="just">
              <a:buNone/>
            </a:pPr>
            <a:r>
              <a:rPr lang="ru-RU" dirty="0" smtClean="0">
                <a:latin typeface="Cambria" pitchFamily="18" charset="0"/>
              </a:rPr>
              <a:t>	2.1</a:t>
            </a:r>
            <a:r>
              <a:rPr lang="ru-RU" dirty="0">
                <a:latin typeface="Cambria" pitchFamily="18" charset="0"/>
              </a:rPr>
              <a:t>. доступность для воспитанников всех помещений </a:t>
            </a:r>
            <a:r>
              <a:rPr lang="ru-RU" dirty="0" smtClean="0">
                <a:latin typeface="Cambria" pitchFamily="18" charset="0"/>
              </a:rPr>
              <a:t>	организации</a:t>
            </a:r>
            <a:r>
              <a:rPr lang="ru-RU" dirty="0">
                <a:latin typeface="Cambria" pitchFamily="18" charset="0"/>
              </a:rPr>
              <a:t>, где осуществляется образовательный </a:t>
            </a:r>
            <a:r>
              <a:rPr lang="ru-RU" dirty="0" smtClean="0">
                <a:latin typeface="Cambria" pitchFamily="18" charset="0"/>
              </a:rPr>
              <a:t>	процесс</a:t>
            </a:r>
            <a:r>
              <a:rPr lang="ru-RU" dirty="0">
                <a:latin typeface="Cambria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latin typeface="Cambria" pitchFamily="18" charset="0"/>
              </a:rPr>
              <a:t>	2.2</a:t>
            </a:r>
            <a:r>
              <a:rPr lang="ru-RU" dirty="0">
                <a:latin typeface="Cambria" pitchFamily="18" charset="0"/>
              </a:rPr>
              <a:t>. свободный доступ воспитанников к играм, </a:t>
            </a:r>
            <a:r>
              <a:rPr lang="ru-RU" dirty="0" smtClean="0">
                <a:latin typeface="Cambria" pitchFamily="18" charset="0"/>
              </a:rPr>
              <a:t>	игрушкам</a:t>
            </a:r>
            <a:r>
              <a:rPr lang="ru-RU" dirty="0">
                <a:latin typeface="Cambria" pitchFamily="18" charset="0"/>
              </a:rPr>
              <a:t>, материалам, пособиям, обеспечивающих все </a:t>
            </a:r>
            <a:r>
              <a:rPr lang="ru-RU" dirty="0" smtClean="0">
                <a:latin typeface="Cambria" pitchFamily="18" charset="0"/>
              </a:rPr>
              <a:t>	основные </a:t>
            </a:r>
            <a:r>
              <a:rPr lang="ru-RU" dirty="0">
                <a:latin typeface="Cambria" pitchFamily="18" charset="0"/>
              </a:rPr>
              <a:t>виды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64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54337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latin typeface="Cambria" pitchFamily="18" charset="0"/>
              </a:rPr>
              <a:t>«</a:t>
            </a:r>
            <a:r>
              <a:rPr lang="ru-RU" sz="3200" b="1" dirty="0">
                <a:latin typeface="Cambria" pitchFamily="18" charset="0"/>
              </a:rPr>
              <a:t>Это не должно быть повторением школьного стандарта. Надеюсь, это даст системе дошкольного образования прочность, доступность и современность… » </a:t>
            </a:r>
          </a:p>
          <a:p>
            <a:pPr marL="45720" indent="0" algn="r">
              <a:buNone/>
            </a:pPr>
            <a:endParaRPr lang="ru-RU" sz="2800" b="1" dirty="0" smtClean="0">
              <a:latin typeface="Cambria" pitchFamily="18" charset="0"/>
            </a:endParaRPr>
          </a:p>
          <a:p>
            <a:pPr marL="45720" indent="0" algn="r">
              <a:buNone/>
            </a:pPr>
            <a:endParaRPr lang="ru-RU" sz="2800" b="1" dirty="0">
              <a:latin typeface="Cambria" pitchFamily="18" charset="0"/>
            </a:endParaRPr>
          </a:p>
          <a:p>
            <a:pPr marL="45720" indent="0" algn="r">
              <a:buNone/>
            </a:pPr>
            <a:endParaRPr lang="ru-RU" sz="2800" b="1" dirty="0" smtClean="0">
              <a:latin typeface="Cambria" pitchFamily="18" charset="0"/>
            </a:endParaRPr>
          </a:p>
          <a:p>
            <a:pPr marL="45720" indent="0" algn="r">
              <a:buNone/>
            </a:pPr>
            <a:r>
              <a:rPr lang="ru-RU" sz="2800" b="1" dirty="0" smtClean="0">
                <a:latin typeface="Cambria" pitchFamily="18" charset="0"/>
              </a:rPr>
              <a:t>Дмитрий Медведев</a:t>
            </a:r>
            <a:endParaRPr lang="ru-RU" sz="2800" b="1" dirty="0">
              <a:latin typeface="Cambria" pitchFamily="18" charset="0"/>
            </a:endParaRPr>
          </a:p>
          <a:p>
            <a:pPr algn="ctr"/>
            <a:endParaRPr lang="ru-RU" sz="2800" b="1" dirty="0">
              <a:latin typeface="Cambria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17032"/>
            <a:ext cx="2381250" cy="1790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285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478571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«Воспитание служит </a:t>
            </a:r>
            <a:endParaRPr lang="ru-RU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45720" indent="0" algn="ctr">
              <a:buNone/>
            </a:pPr>
            <a:r>
              <a:rPr lang="ru-RU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необходимой и </a:t>
            </a:r>
            <a:r>
              <a:rPr lang="ru-RU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всеобщей </a:t>
            </a:r>
            <a:endParaRPr lang="ru-RU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45720" indent="0" algn="ctr">
              <a:buNone/>
            </a:pPr>
            <a:r>
              <a:rPr lang="ru-RU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формой </a:t>
            </a:r>
            <a:r>
              <a:rPr lang="ru-RU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развития ребенка. Воспитание достигает своих целей, если умеет направить </a:t>
            </a:r>
            <a:endParaRPr lang="ru-RU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45720" indent="0" algn="ctr">
              <a:buNone/>
            </a:pPr>
            <a:r>
              <a:rPr lang="ru-RU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собственную </a:t>
            </a:r>
            <a:r>
              <a:rPr lang="ru-RU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деятельность ребенка» </a:t>
            </a:r>
            <a:endParaRPr lang="ru-RU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45720" indent="0" algn="r">
              <a:buNone/>
            </a:pPr>
            <a:endParaRPr lang="ru-RU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45720" indent="0" algn="r">
              <a:buNone/>
            </a:pPr>
            <a:r>
              <a:rPr lang="ru-RU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</a:t>
            </a:r>
            <a:r>
              <a:rPr lang="ru-RU" sz="3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В. </a:t>
            </a:r>
            <a:r>
              <a:rPr lang="ru-RU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Давыдов</a:t>
            </a:r>
            <a:endParaRPr lang="ru-RU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88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92888" cy="507374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Формами коллегиального управления ДОУ </a:t>
            </a:r>
            <a:endParaRPr lang="en-US" sz="36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45720" indent="0" algn="ctr">
              <a:buNone/>
            </a:pPr>
            <a:r>
              <a:rPr lang="ru-RU" sz="3600" dirty="0" smtClean="0">
                <a:latin typeface="Tahoma" pitchFamily="34" charset="0"/>
                <a:cs typeface="Tahoma" pitchFamily="34" charset="0"/>
              </a:rPr>
              <a:t>ГКДОУ </a:t>
            </a:r>
            <a:r>
              <a:rPr lang="ru-RU" sz="3600" dirty="0">
                <a:latin typeface="Tahoma" pitchFamily="34" charset="0"/>
                <a:cs typeface="Tahoma" pitchFamily="34" charset="0"/>
              </a:rPr>
              <a:t>«Детский сад № 31 «Сказка» является: общее собрание коллектива ДОУ, педагогический совет, методический совет.</a:t>
            </a:r>
            <a:endParaRPr lang="ru-RU" sz="3600" dirty="0">
              <a:latin typeface="Tahoma" pitchFamily="34" charset="0"/>
              <a:cs typeface="Tahoma" pitchFamily="34" charset="0"/>
            </a:endParaRPr>
          </a:p>
          <a:p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437112"/>
            <a:ext cx="2131809" cy="1875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03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04324"/>
            <a:ext cx="8136904" cy="486098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Педагогический совет </a:t>
            </a:r>
            <a:r>
              <a:rPr lang="ru-RU" sz="3200" dirty="0">
                <a:latin typeface="Tahoma" pitchFamily="34" charset="0"/>
                <a:cs typeface="Tahoma" pitchFamily="34" charset="0"/>
              </a:rPr>
              <a:t>- является постоянно действующим коллегиальным органом управления педагогической образовательной деятельностью ДОУ, действующим в целях развития и совершенствования образовательного и воспитательного процесса, повышения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профессионального мастерства </a:t>
            </a:r>
            <a:r>
              <a:rPr lang="ru-RU" sz="3200" dirty="0">
                <a:latin typeface="Tahoma" pitchFamily="34" charset="0"/>
                <a:cs typeface="Tahoma" pitchFamily="34" charset="0"/>
              </a:rPr>
              <a:t>педагогических работников.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88640"/>
            <a:ext cx="864096" cy="1043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77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24936" cy="557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Педагогический совет взаимодействует </a:t>
            </a:r>
            <a:endParaRPr lang="en-US" sz="36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45720" indent="0" algn="ctr">
              <a:buNone/>
            </a:pPr>
            <a:endParaRPr lang="en-US" sz="28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ts val="3360"/>
              </a:lnSpc>
            </a:pPr>
            <a:r>
              <a:rPr lang="ru-RU" sz="3200" dirty="0" smtClean="0">
                <a:latin typeface="Tahoma" pitchFamily="34" charset="0"/>
                <a:cs typeface="Tahoma" pitchFamily="34" charset="0"/>
              </a:rPr>
              <a:t>с </a:t>
            </a:r>
            <a:r>
              <a:rPr lang="ru-RU" sz="3200" dirty="0">
                <a:latin typeface="Tahoma" pitchFamily="34" charset="0"/>
                <a:cs typeface="Tahoma" pitchFamily="34" charset="0"/>
              </a:rPr>
              <a:t>Советом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ДОУ</a:t>
            </a:r>
            <a:r>
              <a:rPr lang="ru-RU" sz="3200" dirty="0">
                <a:latin typeface="Tahoma" pitchFamily="34" charset="0"/>
                <a:cs typeface="Tahoma" pitchFamily="34" charset="0"/>
              </a:rPr>
              <a:t>;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ts val="3360"/>
              </a:lnSpc>
            </a:pPr>
            <a:r>
              <a:rPr lang="ru-RU" sz="3200" dirty="0" smtClean="0">
                <a:latin typeface="Tahoma" pitchFamily="34" charset="0"/>
                <a:cs typeface="Tahoma" pitchFamily="34" charset="0"/>
              </a:rPr>
              <a:t>с </a:t>
            </a:r>
            <a:r>
              <a:rPr lang="ru-RU" sz="3200" dirty="0">
                <a:latin typeface="Tahoma" pitchFamily="34" charset="0"/>
                <a:cs typeface="Tahoma" pitchFamily="34" charset="0"/>
              </a:rPr>
              <a:t>Советом родителей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Учреждения; </a:t>
            </a:r>
            <a:r>
              <a:rPr lang="ru-RU" sz="3200" dirty="0">
                <a:latin typeface="Tahoma" pitchFamily="34" charset="0"/>
                <a:cs typeface="Tahoma" pitchFamily="34" charset="0"/>
              </a:rPr>
              <a:t>общественными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организациями</a:t>
            </a:r>
            <a:r>
              <a:rPr lang="ru-RU" sz="3200" dirty="0">
                <a:latin typeface="Tahoma" pitchFamily="34" charset="0"/>
                <a:cs typeface="Tahoma" pitchFamily="34" charset="0"/>
              </a:rPr>
              <a:t>;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ts val="3360"/>
              </a:lnSpc>
            </a:pPr>
            <a:r>
              <a:rPr lang="ru-RU" sz="3200" dirty="0" smtClean="0">
                <a:latin typeface="Tahoma" pitchFamily="34" charset="0"/>
                <a:cs typeface="Tahoma" pitchFamily="34" charset="0"/>
              </a:rPr>
              <a:t>другими </a:t>
            </a:r>
            <a:r>
              <a:rPr lang="ru-RU" sz="3200" dirty="0">
                <a:latin typeface="Tahoma" pitchFamily="34" charset="0"/>
                <a:cs typeface="Tahoma" pitchFamily="34" charset="0"/>
              </a:rPr>
              <a:t>коллегиальными органами управления Учреждением. </a:t>
            </a:r>
          </a:p>
        </p:txBody>
      </p:sp>
    </p:spTree>
    <p:extLst>
      <p:ext uri="{BB962C8B-B14F-4D97-AF65-F5344CB8AC3E}">
        <p14:creationId xmlns:p14="http://schemas.microsoft.com/office/powerpoint/2010/main" val="149993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352928" cy="6048672"/>
          </a:xfrm>
        </p:spPr>
        <p:txBody>
          <a:bodyPr>
            <a:normAutofit fontScale="85000" lnSpcReduction="10000"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Главными задачами Педагогического совета являются</a:t>
            </a:r>
            <a:r>
              <a:rPr lang="ru-RU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00075" algn="l"/>
              </a:tabLst>
            </a:pPr>
            <a:r>
              <a:rPr lang="ru-RU" sz="2400" dirty="0">
                <a:latin typeface="Cambria"/>
                <a:ea typeface="Calibri"/>
                <a:cs typeface="Times New Roman"/>
              </a:rPr>
              <a:t>1) реализация государственной политики в сфере  дошкольного образования, в целях обеспечения реализации права на образование воспитанников с ограниченными возможностями здоровья;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00075" algn="l"/>
              </a:tabLst>
            </a:pPr>
            <a:r>
              <a:rPr lang="ru-RU" sz="2400" dirty="0">
                <a:latin typeface="Cambria"/>
                <a:ea typeface="Calibri"/>
                <a:cs typeface="Times New Roman"/>
              </a:rPr>
              <a:t>2) обеспечение государственных гарантий уровня и качества дошкольного образования на основе единства обязательных требований к условиям реализации основной адаптированной программы, к её структуре и результатам освоения;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00075" algn="l"/>
              </a:tabLst>
            </a:pPr>
            <a:r>
              <a:rPr lang="ru-RU" sz="2400" dirty="0">
                <a:latin typeface="Cambria"/>
                <a:ea typeface="Calibri"/>
                <a:cs typeface="Times New Roman"/>
              </a:rPr>
              <a:t>3) ориентация деятельности педагогического коллектива Учреждения  на совершенствование образовательного процесса;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00075" algn="l"/>
              </a:tabLst>
            </a:pPr>
            <a:r>
              <a:rPr lang="ru-RU" sz="2400" dirty="0">
                <a:latin typeface="Cambria"/>
                <a:ea typeface="Calibri"/>
                <a:cs typeface="Times New Roman"/>
              </a:rPr>
              <a:t>4) внедрение в практическую деятельность педагогических работников достижений педагогической науки и передового педагогического опыта, в целях осуществления инновационной деятельности;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00075" algn="l"/>
              </a:tabLst>
            </a:pPr>
            <a:r>
              <a:rPr lang="ru-RU" sz="2400" dirty="0">
                <a:latin typeface="Cambria"/>
                <a:ea typeface="Calibri"/>
                <a:cs typeface="Times New Roman"/>
              </a:rPr>
              <a:t>5) повышение профессионального мастерства, развитие творческой активности педагогических работников Учреждения.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45720" indent="0" algn="ctr">
              <a:buNone/>
            </a:pP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4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96944" cy="6048672"/>
          </a:xfrm>
        </p:spPr>
        <p:txBody>
          <a:bodyPr>
            <a:normAutofit fontScale="70000" lnSpcReduction="20000"/>
          </a:bodyPr>
          <a:lstStyle/>
          <a:p>
            <a:pPr marL="4572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Педагогический совет осуществляет следующие функции</a:t>
            </a:r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00075" algn="l"/>
              </a:tabLst>
            </a:pPr>
            <a:r>
              <a:rPr lang="ru-RU" sz="2400" dirty="0">
                <a:latin typeface="Cambria"/>
                <a:ea typeface="Calibri"/>
                <a:cs typeface="Times New Roman"/>
              </a:rPr>
              <a:t>1</a:t>
            </a:r>
            <a:r>
              <a:rPr lang="ru-RU" sz="2600" dirty="0">
                <a:latin typeface="Cambria" pitchFamily="18" charset="0"/>
                <a:ea typeface="Calibri"/>
                <a:cs typeface="Times New Roman"/>
              </a:rPr>
              <a:t>) обсуждает планы работы Учреждения и рекомендует его для принятия Попечительским советом;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00075" algn="l"/>
              </a:tabLst>
            </a:pPr>
            <a:r>
              <a:rPr lang="ru-RU" sz="2600" dirty="0">
                <a:latin typeface="Cambria" pitchFamily="18" charset="0"/>
                <a:ea typeface="Calibri"/>
                <a:cs typeface="Times New Roman"/>
              </a:rPr>
              <a:t>2) определяет направления образовательной деятельности Учреждения; 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00075" algn="l"/>
              </a:tabLst>
            </a:pPr>
            <a:r>
              <a:rPr lang="ru-RU" sz="2600" dirty="0">
                <a:latin typeface="Cambria" pitchFamily="18" charset="0"/>
                <a:ea typeface="Calibri"/>
                <a:cs typeface="Times New Roman"/>
              </a:rPr>
              <a:t>3) определяет направления консультационной и просветительской деятельности Учреждения в сфере образования, охраны здоровья воспитанников, в том числе с использованием официального сайта Учреждения в сети «Интернет»; 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00075" algn="l"/>
              </a:tabLst>
            </a:pPr>
            <a:r>
              <a:rPr lang="ru-RU" sz="2600" dirty="0">
                <a:latin typeface="Cambria" pitchFamily="18" charset="0"/>
                <a:ea typeface="Calibri"/>
                <a:cs typeface="Times New Roman"/>
              </a:rPr>
              <a:t>4) выбирает образовательные программы, адаптированные образовательные программы, парциальные программы,  методики, технологии </a:t>
            </a:r>
            <a:r>
              <a:rPr lang="ru-RU" sz="2600" dirty="0" smtClean="0">
                <a:latin typeface="Cambria" pitchFamily="18" charset="0"/>
                <a:ea typeface="Calibri"/>
                <a:cs typeface="Times New Roman"/>
              </a:rPr>
              <a:t>для </a:t>
            </a:r>
            <a:r>
              <a:rPr lang="ru-RU" sz="2600" dirty="0">
                <a:latin typeface="Cambria" pitchFamily="18" charset="0"/>
                <a:ea typeface="Calibri"/>
                <a:cs typeface="Times New Roman"/>
              </a:rPr>
              <a:t>использования в педагогическом процессе Учреждения; 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00075" algn="l"/>
              </a:tabLst>
            </a:pPr>
            <a:r>
              <a:rPr lang="ru-RU" sz="2600" dirty="0">
                <a:latin typeface="Cambria" pitchFamily="18" charset="0"/>
                <a:ea typeface="Calibri"/>
                <a:cs typeface="Times New Roman"/>
              </a:rPr>
              <a:t>5) организует выявление, обобщение, распространение, внедрение передового педагогического опыта среди педагогических работников Учреждения;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00075" algn="l"/>
              </a:tabLst>
            </a:pPr>
            <a:r>
              <a:rPr lang="ru-RU" sz="2600" dirty="0">
                <a:latin typeface="Cambria" pitchFamily="18" charset="0"/>
                <a:ea typeface="Calibri"/>
                <a:cs typeface="Times New Roman"/>
              </a:rPr>
              <a:t>6) рассматривает вопросы повышения квалификации, переподготовки, аттестации педагогических кадров Учреждения; </a:t>
            </a:r>
            <a:endParaRPr lang="ru-RU" sz="2600" dirty="0" smtClean="0">
              <a:latin typeface="Cambria" pitchFamily="18" charset="0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00075" algn="l"/>
              </a:tabLst>
            </a:pPr>
            <a:r>
              <a:rPr lang="ru-RU" sz="2600" dirty="0">
                <a:latin typeface="Cambria" pitchFamily="18" charset="0"/>
                <a:cs typeface="Tahoma" pitchFamily="34" charset="0"/>
              </a:rPr>
              <a:t>7) заслушивает отчеты заведующей Учреждением о создании условий для выполнения требований к реализации адаптированной образовательной программы, разрабатываемой и принимаемой Учреждением самостоятельно, включая часть, формируемую участниками образовательных отношений, а также для реализации парциальных программ; 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00075" algn="l"/>
              </a:tabLst>
            </a:pP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44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352928" cy="6336704"/>
          </a:xfrm>
        </p:spPr>
        <p:txBody>
          <a:bodyPr>
            <a:normAutofit fontScale="77500" lnSpcReduction="20000"/>
          </a:bodyPr>
          <a:lstStyle/>
          <a:p>
            <a:pPr marL="45720" indent="0" algn="just">
              <a:buNone/>
            </a:pPr>
            <a:endParaRPr lang="ru-RU" sz="2300" dirty="0" smtClean="0">
              <a:latin typeface="Cambria" pitchFamily="18" charset="0"/>
            </a:endParaRPr>
          </a:p>
          <a:p>
            <a:pPr marL="45720" indent="0" algn="just">
              <a:buNone/>
            </a:pPr>
            <a:r>
              <a:rPr lang="ru-RU" sz="2300" dirty="0" smtClean="0">
                <a:latin typeface="Cambria" pitchFamily="18" charset="0"/>
              </a:rPr>
              <a:t>8</a:t>
            </a:r>
            <a:r>
              <a:rPr lang="ru-RU" sz="2300" dirty="0">
                <a:latin typeface="Cambria" pitchFamily="18" charset="0"/>
              </a:rPr>
              <a:t>) заслушивает информацию, отчеты педагогических и медицинских работников о состоянии здоровья воспитанников, ходе реализации образовательной программы, адаптированной образовательной программы, включая часть, формируемую участниками образовательных отношений, парциальных программ, отчеты о самообразовании педагогов</a:t>
            </a:r>
            <a:r>
              <a:rPr lang="ru-RU" sz="2300" dirty="0" smtClean="0">
                <a:latin typeface="Cambria" pitchFamily="18" charset="0"/>
              </a:rPr>
              <a:t>;</a:t>
            </a:r>
          </a:p>
          <a:p>
            <a:pPr marL="45720" indent="0" algn="just">
              <a:buNone/>
            </a:pPr>
            <a:r>
              <a:rPr lang="ru-RU" sz="2300" dirty="0" smtClean="0">
                <a:latin typeface="Cambria" pitchFamily="18" charset="0"/>
              </a:rPr>
              <a:t>9</a:t>
            </a:r>
            <a:r>
              <a:rPr lang="ru-RU" sz="2300" dirty="0">
                <a:latin typeface="Cambria" pitchFamily="18" charset="0"/>
              </a:rPr>
              <a:t>) заслушивает информацию, отчеты педагогических работников о мониторинге и достижениях воспитанниками уровня развития, необходимого и достаточного для успешного освоения ими образовательных программ начального общего образования; </a:t>
            </a:r>
            <a:endParaRPr lang="ru-RU" sz="2300" dirty="0" smtClean="0">
              <a:latin typeface="Cambria" pitchFamily="18" charset="0"/>
            </a:endParaRPr>
          </a:p>
          <a:p>
            <a:pPr marL="45720" indent="0" algn="just">
              <a:buNone/>
            </a:pPr>
            <a:r>
              <a:rPr lang="ru-RU" sz="2300" dirty="0" smtClean="0">
                <a:latin typeface="Cambria" pitchFamily="18" charset="0"/>
              </a:rPr>
              <a:t>10</a:t>
            </a:r>
            <a:r>
              <a:rPr lang="ru-RU" sz="2300" dirty="0">
                <a:latin typeface="Cambria" pitchFamily="18" charset="0"/>
              </a:rPr>
              <a:t>) заслушивает доклады, сообщения, информацию представителей организаций, взаимодействующих с Учреждением по вопросам  образования и оздоровления воспитанников, в том числе о проверке состояния качества  образовательного процесса, соблюдения санитарно-гигиенического режима Учреждения, об охране труда и здоровья воспитанников</a:t>
            </a:r>
            <a:r>
              <a:rPr lang="ru-RU" sz="2300" dirty="0" smtClean="0">
                <a:latin typeface="Cambria" pitchFamily="18" charset="0"/>
              </a:rPr>
              <a:t>;</a:t>
            </a:r>
          </a:p>
          <a:p>
            <a:pPr marL="45720" indent="0" algn="just">
              <a:buNone/>
            </a:pPr>
            <a:r>
              <a:rPr lang="ru-RU" sz="2300" dirty="0" smtClean="0">
                <a:latin typeface="Cambria" pitchFamily="18" charset="0"/>
              </a:rPr>
              <a:t>11</a:t>
            </a:r>
            <a:r>
              <a:rPr lang="ru-RU" sz="2300" dirty="0">
                <a:latin typeface="Cambria" pitchFamily="18" charset="0"/>
              </a:rPr>
              <a:t>) контролирует выполнение ранее принятых решений Педагогического совета</a:t>
            </a:r>
            <a:r>
              <a:rPr lang="ru-RU" sz="2300" dirty="0" smtClean="0">
                <a:latin typeface="Cambria" pitchFamily="18" charset="0"/>
              </a:rPr>
              <a:t>;</a:t>
            </a:r>
          </a:p>
          <a:p>
            <a:pPr marL="45720" indent="0" algn="just">
              <a:buNone/>
            </a:pPr>
            <a:r>
              <a:rPr lang="ru-RU" sz="2300" dirty="0" smtClean="0">
                <a:latin typeface="Cambria" pitchFamily="18" charset="0"/>
              </a:rPr>
              <a:t>12</a:t>
            </a:r>
            <a:r>
              <a:rPr lang="ru-RU" sz="2300" dirty="0">
                <a:latin typeface="Cambria" pitchFamily="18" charset="0"/>
              </a:rPr>
              <a:t>) организует изучение и обсуждение федеральных законов, иных нормативных правовых актов Российской Федерации, содержащих нормы, регулирующие отношения в сфере образования, локальных нормативных актов Учреждения в области общего и дошкольного образования; </a:t>
            </a:r>
          </a:p>
          <a:p>
            <a:pPr marL="45720" indent="0" algn="just">
              <a:buNone/>
            </a:pPr>
            <a:r>
              <a:rPr lang="ru-RU" sz="2300" dirty="0">
                <a:latin typeface="Cambria" pitchFamily="18" charset="0"/>
              </a:rPr>
              <a:t>13) рассматривает представления, характеристики и принимает решения о награждении, поощрении педагогических работников Учреждения.</a:t>
            </a:r>
          </a:p>
          <a:p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64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352928" cy="6264696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Структура и порядок формирования </a:t>
            </a:r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педагогического </a:t>
            </a:r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совета </a:t>
            </a: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ДОУ</a:t>
            </a:r>
          </a:p>
          <a:p>
            <a:pPr marL="45720" lvl="0" indent="0" algn="just">
              <a:buNone/>
            </a:pPr>
            <a:r>
              <a:rPr lang="ru-RU" sz="2800" dirty="0" smtClean="0">
                <a:latin typeface="Cambria" pitchFamily="18" charset="0"/>
              </a:rPr>
              <a:t>1. Педагогический </a:t>
            </a:r>
            <a:r>
              <a:rPr lang="ru-RU" sz="2800" dirty="0">
                <a:latin typeface="Cambria" pitchFamily="18" charset="0"/>
              </a:rPr>
              <a:t>совет является постоянно действующим органом самоуправления ДОУ для рассмотрения основных вопросов организации образовательного процесса.</a:t>
            </a:r>
          </a:p>
          <a:p>
            <a:pPr marL="45720" lvl="0" indent="0" algn="just">
              <a:buNone/>
            </a:pPr>
            <a:r>
              <a:rPr lang="ru-RU" sz="2800" dirty="0" smtClean="0">
                <a:latin typeface="Cambria" pitchFamily="18" charset="0"/>
              </a:rPr>
              <a:t>2. В </a:t>
            </a:r>
            <a:r>
              <a:rPr lang="ru-RU" sz="2800" dirty="0">
                <a:latin typeface="Cambria" pitchFamily="18" charset="0"/>
              </a:rPr>
              <a:t>состав педагогического совета ДОУ входят все педагоги ДОУ. Для содействия ДОУ в решении вопросов, связанных с образовательным процессом, обеспечением единства требований ко всем ее участникам, с целью установления коллегиальных, демократических форм управления в ДОУ в работе педагогического совета могут принимать участие родители, педагоги школ, работники здравоохранения. </a:t>
            </a:r>
          </a:p>
          <a:p>
            <a:pPr marL="45720" lvl="0" indent="0" algn="just">
              <a:buNone/>
            </a:pPr>
            <a:r>
              <a:rPr lang="ru-RU" sz="2800" dirty="0" smtClean="0">
                <a:latin typeface="Cambria" pitchFamily="18" charset="0"/>
              </a:rPr>
              <a:t>3. Председатель </a:t>
            </a:r>
            <a:r>
              <a:rPr lang="ru-RU" sz="2800" dirty="0">
                <a:latin typeface="Cambria" pitchFamily="18" charset="0"/>
              </a:rPr>
              <a:t>педагогического совета:</a:t>
            </a:r>
          </a:p>
          <a:p>
            <a:pPr algn="just"/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>
                <a:latin typeface="Cambria" pitchFamily="18" charset="0"/>
              </a:rPr>
              <a:t>организует деятельность педагогов;</a:t>
            </a:r>
          </a:p>
          <a:p>
            <a:pPr algn="just"/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>
                <a:latin typeface="Cambria" pitchFamily="18" charset="0"/>
              </a:rPr>
              <a:t>информирует членов педагогического совета о предстоящем заседании;</a:t>
            </a:r>
          </a:p>
          <a:p>
            <a:pPr algn="just"/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>
                <a:latin typeface="Cambria" pitchFamily="18" charset="0"/>
              </a:rPr>
              <a:t>определяет повестку заседания педагогического совета;</a:t>
            </a:r>
          </a:p>
          <a:p>
            <a:pPr algn="just"/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>
                <a:latin typeface="Cambria" pitchFamily="18" charset="0"/>
              </a:rPr>
              <a:t>контролирует выполнение решений педагогического  совета.</a:t>
            </a:r>
          </a:p>
          <a:p>
            <a:pPr marL="45720" indent="0" algn="just">
              <a:buNone/>
            </a:pPr>
            <a:endParaRPr lang="ru-RU" sz="2800" dirty="0">
              <a:latin typeface="Cambr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12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159</TotalTime>
  <Words>1213</Words>
  <Application>Microsoft Office PowerPoint</Application>
  <PresentationFormat>Экран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Граф Марина Эриковна Заместитель заведующей ГКДОУ «Детский сад №31 «Сказка» г. Невинномысск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Skazka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 Марина Эриковна Заместитель заведующей ГКДОУ «Детский сад №31 «Сказка» г. Невинномысск</dc:title>
  <dc:creator>Metodist</dc:creator>
  <cp:lastModifiedBy>Montag</cp:lastModifiedBy>
  <cp:revision>33</cp:revision>
  <dcterms:created xsi:type="dcterms:W3CDTF">2014-11-11T11:43:12Z</dcterms:created>
  <dcterms:modified xsi:type="dcterms:W3CDTF">2014-11-20T19:11:36Z</dcterms:modified>
</cp:coreProperties>
</file>