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5" r:id="rId1"/>
  </p:sldMasterIdLst>
  <p:notesMasterIdLst>
    <p:notesMasterId r:id="rId29"/>
  </p:notesMasterIdLst>
  <p:sldIdLst>
    <p:sldId id="274" r:id="rId2"/>
    <p:sldId id="273" r:id="rId3"/>
    <p:sldId id="260" r:id="rId4"/>
    <p:sldId id="257" r:id="rId5"/>
    <p:sldId id="261" r:id="rId6"/>
    <p:sldId id="263" r:id="rId7"/>
    <p:sldId id="262" r:id="rId8"/>
    <p:sldId id="268" r:id="rId9"/>
    <p:sldId id="297" r:id="rId10"/>
    <p:sldId id="298" r:id="rId11"/>
    <p:sldId id="265" r:id="rId12"/>
    <p:sldId id="312" r:id="rId13"/>
    <p:sldId id="284" r:id="rId14"/>
    <p:sldId id="264" r:id="rId15"/>
    <p:sldId id="288" r:id="rId16"/>
    <p:sldId id="271" r:id="rId17"/>
    <p:sldId id="280" r:id="rId18"/>
    <p:sldId id="311" r:id="rId19"/>
    <p:sldId id="302" r:id="rId20"/>
    <p:sldId id="300" r:id="rId21"/>
    <p:sldId id="305" r:id="rId22"/>
    <p:sldId id="306" r:id="rId23"/>
    <p:sldId id="307" r:id="rId24"/>
    <p:sldId id="308" r:id="rId25"/>
    <p:sldId id="309" r:id="rId26"/>
    <p:sldId id="310" r:id="rId27"/>
    <p:sldId id="303" r:id="rId2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663300"/>
    <a:srgbClr val="F1DFE5"/>
    <a:srgbClr val="00FA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58" autoAdjust="0"/>
    <p:restoredTop sz="98382" autoAdjust="0"/>
  </p:normalViewPr>
  <p:slideViewPr>
    <p:cSldViewPr>
      <p:cViewPr>
        <p:scale>
          <a:sx n="75" d="100"/>
          <a:sy n="75" d="100"/>
        </p:scale>
        <p:origin x="-1038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37529C7-3204-4815-B049-37F08A9ADF0A}" type="datetimeFigureOut">
              <a:rPr lang="ru-RU"/>
              <a:pPr>
                <a:defRPr/>
              </a:pPr>
              <a:t>16.03.2016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E1215855-F17A-4A12-84DE-A3D6DB250B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16048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2438400"/>
            <a:ext cx="9144000" cy="4046538"/>
            <a:chOff x="0" y="1536"/>
            <a:chExt cx="5760" cy="2549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hidden">
            <a:xfrm rot="-1424751">
              <a:off x="2121" y="2592"/>
              <a:ext cx="3072" cy="384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" name="Freeform 4"/>
            <p:cNvSpPr>
              <a:spLocks/>
            </p:cNvSpPr>
            <p:nvPr userDrawn="1"/>
          </p:nvSpPr>
          <p:spPr bwMode="hidden">
            <a:xfrm>
              <a:off x="0" y="2664"/>
              <a:ext cx="2688" cy="122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60" y="552"/>
                </a:cxn>
                <a:cxn ang="0">
                  <a:pos x="1968" y="264"/>
                </a:cxn>
                <a:cxn ang="0">
                  <a:pos x="2028" y="270"/>
                </a:cxn>
                <a:cxn ang="0">
                  <a:pos x="2661" y="528"/>
                </a:cxn>
                <a:cxn ang="0">
                  <a:pos x="2688" y="648"/>
                </a:cxn>
                <a:cxn ang="0">
                  <a:pos x="2304" y="1080"/>
                </a:cxn>
                <a:cxn ang="0">
                  <a:pos x="1584" y="1224"/>
                </a:cxn>
                <a:cxn ang="0">
                  <a:pos x="1296" y="936"/>
                </a:cxn>
                <a:cxn ang="0">
                  <a:pos x="864" y="1032"/>
                </a:cxn>
                <a:cxn ang="0">
                  <a:pos x="0" y="552"/>
                </a:cxn>
                <a:cxn ang="0">
                  <a:pos x="0" y="0"/>
                </a:cxn>
              </a:cxnLst>
              <a:rect l="0" t="0" r="r" b="b"/>
              <a:pathLst>
                <a:path w="2688" h="1224">
                  <a:moveTo>
                    <a:pt x="0" y="0"/>
                  </a:moveTo>
                  <a:lnTo>
                    <a:pt x="960" y="552"/>
                  </a:lnTo>
                  <a:lnTo>
                    <a:pt x="1968" y="264"/>
                  </a:lnTo>
                  <a:lnTo>
                    <a:pt x="2028" y="270"/>
                  </a:lnTo>
                  <a:lnTo>
                    <a:pt x="2661" y="528"/>
                  </a:lnTo>
                  <a:lnTo>
                    <a:pt x="2688" y="648"/>
                  </a:lnTo>
                  <a:lnTo>
                    <a:pt x="2304" y="1080"/>
                  </a:lnTo>
                  <a:lnTo>
                    <a:pt x="1584" y="1224"/>
                  </a:lnTo>
                  <a:lnTo>
                    <a:pt x="1296" y="936"/>
                  </a:lnTo>
                  <a:lnTo>
                    <a:pt x="864" y="1032"/>
                  </a:lnTo>
                  <a:lnTo>
                    <a:pt x="0" y="5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" name="Freeform 5"/>
            <p:cNvSpPr>
              <a:spLocks/>
            </p:cNvSpPr>
            <p:nvPr userDrawn="1"/>
          </p:nvSpPr>
          <p:spPr bwMode="hidden">
            <a:xfrm>
              <a:off x="3359" y="1536"/>
              <a:ext cx="2401" cy="1232"/>
            </a:xfrm>
            <a:custGeom>
              <a:avLst/>
              <a:gdLst/>
              <a:ahLst/>
              <a:cxnLst>
                <a:cxn ang="0">
                  <a:pos x="2208" y="15"/>
                </a:cxn>
                <a:cxn ang="0">
                  <a:pos x="2088" y="57"/>
                </a:cxn>
                <a:cxn ang="0">
                  <a:pos x="1951" y="99"/>
                </a:cxn>
                <a:cxn ang="0">
                  <a:pos x="1704" y="135"/>
                </a:cxn>
                <a:cxn ang="0">
                  <a:pos x="1314" y="177"/>
                </a:cxn>
                <a:cxn ang="0">
                  <a:pos x="1176" y="189"/>
                </a:cxn>
                <a:cxn ang="0">
                  <a:pos x="1122" y="195"/>
                </a:cxn>
                <a:cxn ang="0">
                  <a:pos x="1075" y="231"/>
                </a:cxn>
                <a:cxn ang="0">
                  <a:pos x="924" y="321"/>
                </a:cxn>
                <a:cxn ang="0">
                  <a:pos x="840" y="369"/>
                </a:cxn>
                <a:cxn ang="0">
                  <a:pos x="630" y="458"/>
                </a:cxn>
                <a:cxn ang="0">
                  <a:pos x="529" y="500"/>
                </a:cxn>
                <a:cxn ang="0">
                  <a:pos x="487" y="542"/>
                </a:cxn>
                <a:cxn ang="0">
                  <a:pos x="457" y="590"/>
                </a:cxn>
                <a:cxn ang="0">
                  <a:pos x="402" y="638"/>
                </a:cxn>
                <a:cxn ang="0">
                  <a:pos x="330" y="758"/>
                </a:cxn>
                <a:cxn ang="0">
                  <a:pos x="312" y="788"/>
                </a:cxn>
                <a:cxn ang="0">
                  <a:pos x="252" y="824"/>
                </a:cxn>
                <a:cxn ang="0">
                  <a:pos x="84" y="926"/>
                </a:cxn>
                <a:cxn ang="0">
                  <a:pos x="0" y="992"/>
                </a:cxn>
                <a:cxn ang="0">
                  <a:pos x="12" y="1040"/>
                </a:cxn>
                <a:cxn ang="0">
                  <a:pos x="132" y="1034"/>
                </a:cxn>
                <a:cxn ang="0">
                  <a:pos x="336" y="980"/>
                </a:cxn>
                <a:cxn ang="0">
                  <a:pos x="529" y="896"/>
                </a:cxn>
                <a:cxn ang="0">
                  <a:pos x="576" y="872"/>
                </a:cxn>
                <a:cxn ang="0">
                  <a:pos x="714" y="848"/>
                </a:cxn>
                <a:cxn ang="0">
                  <a:pos x="966" y="794"/>
                </a:cxn>
                <a:cxn ang="0">
                  <a:pos x="1212" y="782"/>
                </a:cxn>
                <a:cxn ang="0">
                  <a:pos x="1416" y="872"/>
                </a:cxn>
                <a:cxn ang="0">
                  <a:pos x="1464" y="932"/>
                </a:cxn>
                <a:cxn ang="0">
                  <a:pos x="1440" y="992"/>
                </a:cxn>
                <a:cxn ang="0">
                  <a:pos x="1302" y="1040"/>
                </a:cxn>
                <a:cxn ang="0">
                  <a:pos x="1158" y="1100"/>
                </a:cxn>
                <a:cxn ang="0">
                  <a:pos x="1093" y="1148"/>
                </a:cxn>
                <a:cxn ang="0">
                  <a:pos x="1075" y="1208"/>
                </a:cxn>
                <a:cxn ang="0">
                  <a:pos x="1093" y="1232"/>
                </a:cxn>
                <a:cxn ang="0">
                  <a:pos x="1152" y="1226"/>
                </a:cxn>
                <a:cxn ang="0">
                  <a:pos x="1332" y="1208"/>
                </a:cxn>
                <a:cxn ang="0">
                  <a:pos x="1434" y="1184"/>
                </a:cxn>
                <a:cxn ang="0">
                  <a:pos x="1464" y="1172"/>
                </a:cxn>
                <a:cxn ang="0">
                  <a:pos x="1578" y="1130"/>
                </a:cxn>
                <a:cxn ang="0">
                  <a:pos x="1758" y="1064"/>
                </a:cxn>
                <a:cxn ang="0">
                  <a:pos x="1872" y="962"/>
                </a:cxn>
                <a:cxn ang="0">
                  <a:pos x="1986" y="800"/>
                </a:cxn>
                <a:cxn ang="0">
                  <a:pos x="2166" y="650"/>
                </a:cxn>
                <a:cxn ang="0">
                  <a:pos x="2257" y="590"/>
                </a:cxn>
                <a:cxn ang="0">
                  <a:pos x="2400" y="57"/>
                </a:cxn>
              </a:cxnLst>
              <a:rect l="0" t="0" r="r" b="b"/>
              <a:pathLst>
                <a:path w="2401" h="1232">
                  <a:moveTo>
                    <a:pt x="2310" y="3"/>
                  </a:moveTo>
                  <a:lnTo>
                    <a:pt x="2280" y="3"/>
                  </a:lnTo>
                  <a:lnTo>
                    <a:pt x="2208" y="15"/>
                  </a:lnTo>
                  <a:lnTo>
                    <a:pt x="2136" y="27"/>
                  </a:lnTo>
                  <a:lnTo>
                    <a:pt x="2112" y="39"/>
                  </a:lnTo>
                  <a:lnTo>
                    <a:pt x="2088" y="57"/>
                  </a:lnTo>
                  <a:lnTo>
                    <a:pt x="2082" y="63"/>
                  </a:lnTo>
                  <a:lnTo>
                    <a:pt x="2076" y="69"/>
                  </a:lnTo>
                  <a:lnTo>
                    <a:pt x="1951" y="99"/>
                  </a:lnTo>
                  <a:lnTo>
                    <a:pt x="1896" y="111"/>
                  </a:lnTo>
                  <a:lnTo>
                    <a:pt x="1836" y="117"/>
                  </a:lnTo>
                  <a:lnTo>
                    <a:pt x="1704" y="135"/>
                  </a:lnTo>
                  <a:lnTo>
                    <a:pt x="1572" y="153"/>
                  </a:lnTo>
                  <a:lnTo>
                    <a:pt x="1434" y="165"/>
                  </a:lnTo>
                  <a:lnTo>
                    <a:pt x="1314" y="177"/>
                  </a:lnTo>
                  <a:lnTo>
                    <a:pt x="1260" y="183"/>
                  </a:lnTo>
                  <a:lnTo>
                    <a:pt x="1212" y="189"/>
                  </a:lnTo>
                  <a:lnTo>
                    <a:pt x="1176" y="189"/>
                  </a:lnTo>
                  <a:lnTo>
                    <a:pt x="1146" y="195"/>
                  </a:lnTo>
                  <a:lnTo>
                    <a:pt x="1128" y="195"/>
                  </a:lnTo>
                  <a:lnTo>
                    <a:pt x="1122" y="195"/>
                  </a:lnTo>
                  <a:lnTo>
                    <a:pt x="1116" y="201"/>
                  </a:lnTo>
                  <a:lnTo>
                    <a:pt x="1105" y="207"/>
                  </a:lnTo>
                  <a:lnTo>
                    <a:pt x="1075" y="231"/>
                  </a:lnTo>
                  <a:lnTo>
                    <a:pt x="1026" y="261"/>
                  </a:lnTo>
                  <a:lnTo>
                    <a:pt x="972" y="291"/>
                  </a:lnTo>
                  <a:lnTo>
                    <a:pt x="924" y="321"/>
                  </a:lnTo>
                  <a:lnTo>
                    <a:pt x="876" y="345"/>
                  </a:lnTo>
                  <a:lnTo>
                    <a:pt x="846" y="363"/>
                  </a:lnTo>
                  <a:lnTo>
                    <a:pt x="840" y="369"/>
                  </a:lnTo>
                  <a:lnTo>
                    <a:pt x="834" y="369"/>
                  </a:lnTo>
                  <a:lnTo>
                    <a:pt x="732" y="417"/>
                  </a:lnTo>
                  <a:lnTo>
                    <a:pt x="630" y="458"/>
                  </a:lnTo>
                  <a:lnTo>
                    <a:pt x="588" y="476"/>
                  </a:lnTo>
                  <a:lnTo>
                    <a:pt x="552" y="488"/>
                  </a:lnTo>
                  <a:lnTo>
                    <a:pt x="529" y="500"/>
                  </a:lnTo>
                  <a:lnTo>
                    <a:pt x="517" y="506"/>
                  </a:lnTo>
                  <a:lnTo>
                    <a:pt x="499" y="524"/>
                  </a:lnTo>
                  <a:lnTo>
                    <a:pt x="487" y="542"/>
                  </a:lnTo>
                  <a:lnTo>
                    <a:pt x="481" y="560"/>
                  </a:lnTo>
                  <a:lnTo>
                    <a:pt x="481" y="578"/>
                  </a:lnTo>
                  <a:lnTo>
                    <a:pt x="457" y="590"/>
                  </a:lnTo>
                  <a:lnTo>
                    <a:pt x="438" y="596"/>
                  </a:lnTo>
                  <a:lnTo>
                    <a:pt x="420" y="614"/>
                  </a:lnTo>
                  <a:lnTo>
                    <a:pt x="402" y="638"/>
                  </a:lnTo>
                  <a:lnTo>
                    <a:pt x="366" y="698"/>
                  </a:lnTo>
                  <a:lnTo>
                    <a:pt x="348" y="728"/>
                  </a:lnTo>
                  <a:lnTo>
                    <a:pt x="330" y="758"/>
                  </a:lnTo>
                  <a:lnTo>
                    <a:pt x="324" y="776"/>
                  </a:lnTo>
                  <a:lnTo>
                    <a:pt x="318" y="782"/>
                  </a:lnTo>
                  <a:lnTo>
                    <a:pt x="312" y="788"/>
                  </a:lnTo>
                  <a:lnTo>
                    <a:pt x="300" y="794"/>
                  </a:lnTo>
                  <a:lnTo>
                    <a:pt x="282" y="806"/>
                  </a:lnTo>
                  <a:lnTo>
                    <a:pt x="252" y="824"/>
                  </a:lnTo>
                  <a:lnTo>
                    <a:pt x="199" y="854"/>
                  </a:lnTo>
                  <a:lnTo>
                    <a:pt x="151" y="884"/>
                  </a:lnTo>
                  <a:lnTo>
                    <a:pt x="84" y="926"/>
                  </a:lnTo>
                  <a:lnTo>
                    <a:pt x="30" y="962"/>
                  </a:lnTo>
                  <a:lnTo>
                    <a:pt x="12" y="974"/>
                  </a:lnTo>
                  <a:lnTo>
                    <a:pt x="0" y="992"/>
                  </a:lnTo>
                  <a:lnTo>
                    <a:pt x="0" y="1004"/>
                  </a:lnTo>
                  <a:lnTo>
                    <a:pt x="0" y="1022"/>
                  </a:lnTo>
                  <a:lnTo>
                    <a:pt x="12" y="1040"/>
                  </a:lnTo>
                  <a:lnTo>
                    <a:pt x="42" y="1046"/>
                  </a:lnTo>
                  <a:lnTo>
                    <a:pt x="84" y="1046"/>
                  </a:lnTo>
                  <a:lnTo>
                    <a:pt x="132" y="1034"/>
                  </a:lnTo>
                  <a:lnTo>
                    <a:pt x="193" y="1022"/>
                  </a:lnTo>
                  <a:lnTo>
                    <a:pt x="264" y="1004"/>
                  </a:lnTo>
                  <a:lnTo>
                    <a:pt x="336" y="980"/>
                  </a:lnTo>
                  <a:lnTo>
                    <a:pt x="408" y="950"/>
                  </a:lnTo>
                  <a:lnTo>
                    <a:pt x="475" y="920"/>
                  </a:lnTo>
                  <a:lnTo>
                    <a:pt x="529" y="896"/>
                  </a:lnTo>
                  <a:lnTo>
                    <a:pt x="564" y="878"/>
                  </a:lnTo>
                  <a:lnTo>
                    <a:pt x="570" y="872"/>
                  </a:lnTo>
                  <a:lnTo>
                    <a:pt x="576" y="872"/>
                  </a:lnTo>
                  <a:lnTo>
                    <a:pt x="606" y="872"/>
                  </a:lnTo>
                  <a:lnTo>
                    <a:pt x="648" y="866"/>
                  </a:lnTo>
                  <a:lnTo>
                    <a:pt x="714" y="848"/>
                  </a:lnTo>
                  <a:lnTo>
                    <a:pt x="793" y="830"/>
                  </a:lnTo>
                  <a:lnTo>
                    <a:pt x="876" y="812"/>
                  </a:lnTo>
                  <a:lnTo>
                    <a:pt x="966" y="794"/>
                  </a:lnTo>
                  <a:lnTo>
                    <a:pt x="1063" y="782"/>
                  </a:lnTo>
                  <a:lnTo>
                    <a:pt x="1152" y="776"/>
                  </a:lnTo>
                  <a:lnTo>
                    <a:pt x="1212" y="782"/>
                  </a:lnTo>
                  <a:lnTo>
                    <a:pt x="1284" y="806"/>
                  </a:lnTo>
                  <a:lnTo>
                    <a:pt x="1357" y="836"/>
                  </a:lnTo>
                  <a:lnTo>
                    <a:pt x="1416" y="872"/>
                  </a:lnTo>
                  <a:lnTo>
                    <a:pt x="1434" y="890"/>
                  </a:lnTo>
                  <a:lnTo>
                    <a:pt x="1452" y="908"/>
                  </a:lnTo>
                  <a:lnTo>
                    <a:pt x="1464" y="932"/>
                  </a:lnTo>
                  <a:lnTo>
                    <a:pt x="1464" y="950"/>
                  </a:lnTo>
                  <a:lnTo>
                    <a:pt x="1458" y="968"/>
                  </a:lnTo>
                  <a:lnTo>
                    <a:pt x="1440" y="992"/>
                  </a:lnTo>
                  <a:lnTo>
                    <a:pt x="1410" y="1004"/>
                  </a:lnTo>
                  <a:lnTo>
                    <a:pt x="1369" y="1022"/>
                  </a:lnTo>
                  <a:lnTo>
                    <a:pt x="1302" y="1040"/>
                  </a:lnTo>
                  <a:lnTo>
                    <a:pt x="1248" y="1064"/>
                  </a:lnTo>
                  <a:lnTo>
                    <a:pt x="1200" y="1082"/>
                  </a:lnTo>
                  <a:lnTo>
                    <a:pt x="1158" y="1100"/>
                  </a:lnTo>
                  <a:lnTo>
                    <a:pt x="1128" y="1118"/>
                  </a:lnTo>
                  <a:lnTo>
                    <a:pt x="1110" y="1130"/>
                  </a:lnTo>
                  <a:lnTo>
                    <a:pt x="1093" y="1148"/>
                  </a:lnTo>
                  <a:lnTo>
                    <a:pt x="1081" y="1160"/>
                  </a:lnTo>
                  <a:lnTo>
                    <a:pt x="1069" y="1190"/>
                  </a:lnTo>
                  <a:lnTo>
                    <a:pt x="1075" y="1208"/>
                  </a:lnTo>
                  <a:lnTo>
                    <a:pt x="1081" y="1220"/>
                  </a:lnTo>
                  <a:lnTo>
                    <a:pt x="1087" y="1226"/>
                  </a:lnTo>
                  <a:lnTo>
                    <a:pt x="1093" y="1232"/>
                  </a:lnTo>
                  <a:lnTo>
                    <a:pt x="1110" y="1232"/>
                  </a:lnTo>
                  <a:lnTo>
                    <a:pt x="1128" y="1226"/>
                  </a:lnTo>
                  <a:lnTo>
                    <a:pt x="1152" y="1226"/>
                  </a:lnTo>
                  <a:lnTo>
                    <a:pt x="1212" y="1220"/>
                  </a:lnTo>
                  <a:lnTo>
                    <a:pt x="1272" y="1214"/>
                  </a:lnTo>
                  <a:lnTo>
                    <a:pt x="1332" y="1208"/>
                  </a:lnTo>
                  <a:lnTo>
                    <a:pt x="1393" y="1196"/>
                  </a:lnTo>
                  <a:lnTo>
                    <a:pt x="1416" y="1190"/>
                  </a:lnTo>
                  <a:lnTo>
                    <a:pt x="1434" y="1184"/>
                  </a:lnTo>
                  <a:lnTo>
                    <a:pt x="1446" y="1178"/>
                  </a:lnTo>
                  <a:lnTo>
                    <a:pt x="1452" y="1178"/>
                  </a:lnTo>
                  <a:lnTo>
                    <a:pt x="1464" y="1172"/>
                  </a:lnTo>
                  <a:lnTo>
                    <a:pt x="1488" y="1166"/>
                  </a:lnTo>
                  <a:lnTo>
                    <a:pt x="1530" y="1148"/>
                  </a:lnTo>
                  <a:lnTo>
                    <a:pt x="1578" y="1130"/>
                  </a:lnTo>
                  <a:lnTo>
                    <a:pt x="1681" y="1094"/>
                  </a:lnTo>
                  <a:lnTo>
                    <a:pt x="1722" y="1076"/>
                  </a:lnTo>
                  <a:lnTo>
                    <a:pt x="1758" y="1064"/>
                  </a:lnTo>
                  <a:lnTo>
                    <a:pt x="1812" y="1040"/>
                  </a:lnTo>
                  <a:lnTo>
                    <a:pt x="1848" y="1004"/>
                  </a:lnTo>
                  <a:lnTo>
                    <a:pt x="1872" y="962"/>
                  </a:lnTo>
                  <a:lnTo>
                    <a:pt x="1890" y="932"/>
                  </a:lnTo>
                  <a:lnTo>
                    <a:pt x="1932" y="866"/>
                  </a:lnTo>
                  <a:lnTo>
                    <a:pt x="1986" y="800"/>
                  </a:lnTo>
                  <a:lnTo>
                    <a:pt x="2046" y="740"/>
                  </a:lnTo>
                  <a:lnTo>
                    <a:pt x="2112" y="692"/>
                  </a:lnTo>
                  <a:lnTo>
                    <a:pt x="2166" y="650"/>
                  </a:lnTo>
                  <a:lnTo>
                    <a:pt x="2214" y="620"/>
                  </a:lnTo>
                  <a:lnTo>
                    <a:pt x="2244" y="596"/>
                  </a:lnTo>
                  <a:lnTo>
                    <a:pt x="2257" y="590"/>
                  </a:lnTo>
                  <a:lnTo>
                    <a:pt x="2257" y="590"/>
                  </a:lnTo>
                  <a:lnTo>
                    <a:pt x="2400" y="518"/>
                  </a:lnTo>
                  <a:lnTo>
                    <a:pt x="2400" y="57"/>
                  </a:lnTo>
                  <a:lnTo>
                    <a:pt x="2401" y="0"/>
                  </a:lnTo>
                  <a:lnTo>
                    <a:pt x="2310" y="3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" name="Freeform 6"/>
            <p:cNvSpPr>
              <a:spLocks/>
            </p:cNvSpPr>
            <p:nvPr userDrawn="1"/>
          </p:nvSpPr>
          <p:spPr bwMode="hidden">
            <a:xfrm>
              <a:off x="3792" y="1536"/>
              <a:ext cx="1968" cy="762"/>
            </a:xfrm>
            <a:custGeom>
              <a:avLst/>
              <a:gdLst/>
              <a:ahLst/>
              <a:cxnLst>
                <a:cxn ang="0">
                  <a:pos x="965" y="165"/>
                </a:cxn>
                <a:cxn ang="0">
                  <a:pos x="696" y="200"/>
                </a:cxn>
                <a:cxn ang="0">
                  <a:pos x="693" y="237"/>
                </a:cxn>
                <a:cxn ang="0">
                  <a:pos x="924" y="258"/>
                </a:cxn>
                <a:cxn ang="0">
                  <a:pos x="993" y="267"/>
                </a:cxn>
                <a:cxn ang="0">
                  <a:pos x="681" y="291"/>
                </a:cxn>
                <a:cxn ang="0">
                  <a:pos x="633" y="309"/>
                </a:cxn>
                <a:cxn ang="0">
                  <a:pos x="645" y="336"/>
                </a:cxn>
                <a:cxn ang="0">
                  <a:pos x="672" y="351"/>
                </a:cxn>
                <a:cxn ang="0">
                  <a:pos x="984" y="333"/>
                </a:cxn>
                <a:cxn ang="0">
                  <a:pos x="1080" y="357"/>
                </a:cxn>
                <a:cxn ang="0">
                  <a:pos x="624" y="492"/>
                </a:cxn>
                <a:cxn ang="0">
                  <a:pos x="616" y="536"/>
                </a:cxn>
                <a:cxn ang="0">
                  <a:pos x="8" y="724"/>
                </a:cxn>
                <a:cxn ang="0">
                  <a:pos x="0" y="756"/>
                </a:cxn>
                <a:cxn ang="0">
                  <a:pos x="27" y="762"/>
                </a:cxn>
                <a:cxn ang="0">
                  <a:pos x="664" y="564"/>
                </a:cxn>
                <a:cxn ang="0">
                  <a:pos x="856" y="600"/>
                </a:cxn>
                <a:cxn ang="0">
                  <a:pos x="1158" y="507"/>
                </a:cxn>
                <a:cxn ang="0">
                  <a:pos x="1434" y="465"/>
                </a:cxn>
                <a:cxn ang="0">
                  <a:pos x="1572" y="368"/>
                </a:cxn>
                <a:cxn ang="0">
                  <a:pos x="1712" y="340"/>
                </a:cxn>
                <a:cxn ang="0">
                  <a:pos x="1856" y="328"/>
                </a:cxn>
                <a:cxn ang="0">
                  <a:pos x="1968" y="330"/>
                </a:cxn>
                <a:cxn ang="0">
                  <a:pos x="1968" y="0"/>
                </a:cxn>
                <a:cxn ang="0">
                  <a:pos x="1934" y="3"/>
                </a:cxn>
                <a:cxn ang="0">
                  <a:pos x="1832" y="5"/>
                </a:cxn>
                <a:cxn ang="0">
                  <a:pos x="1682" y="35"/>
                </a:cxn>
                <a:cxn ang="0">
                  <a:pos x="1643" y="72"/>
                </a:cxn>
                <a:cxn ang="0">
                  <a:pos x="1392" y="119"/>
                </a:cxn>
              </a:cxnLst>
              <a:rect l="0" t="0" r="r" b="b"/>
              <a:pathLst>
                <a:path w="1968" h="762">
                  <a:moveTo>
                    <a:pt x="965" y="165"/>
                  </a:moveTo>
                  <a:lnTo>
                    <a:pt x="696" y="200"/>
                  </a:lnTo>
                  <a:lnTo>
                    <a:pt x="693" y="237"/>
                  </a:lnTo>
                  <a:lnTo>
                    <a:pt x="924" y="258"/>
                  </a:lnTo>
                  <a:lnTo>
                    <a:pt x="993" y="267"/>
                  </a:lnTo>
                  <a:lnTo>
                    <a:pt x="681" y="291"/>
                  </a:lnTo>
                  <a:lnTo>
                    <a:pt x="633" y="309"/>
                  </a:lnTo>
                  <a:lnTo>
                    <a:pt x="645" y="336"/>
                  </a:lnTo>
                  <a:lnTo>
                    <a:pt x="672" y="351"/>
                  </a:lnTo>
                  <a:lnTo>
                    <a:pt x="984" y="333"/>
                  </a:lnTo>
                  <a:lnTo>
                    <a:pt x="1080" y="357"/>
                  </a:lnTo>
                  <a:lnTo>
                    <a:pt x="624" y="492"/>
                  </a:lnTo>
                  <a:lnTo>
                    <a:pt x="616" y="536"/>
                  </a:lnTo>
                  <a:lnTo>
                    <a:pt x="8" y="724"/>
                  </a:lnTo>
                  <a:lnTo>
                    <a:pt x="0" y="756"/>
                  </a:lnTo>
                  <a:lnTo>
                    <a:pt x="27" y="762"/>
                  </a:lnTo>
                  <a:lnTo>
                    <a:pt x="664" y="564"/>
                  </a:lnTo>
                  <a:lnTo>
                    <a:pt x="856" y="600"/>
                  </a:lnTo>
                  <a:lnTo>
                    <a:pt x="1158" y="507"/>
                  </a:lnTo>
                  <a:lnTo>
                    <a:pt x="1434" y="465"/>
                  </a:lnTo>
                  <a:lnTo>
                    <a:pt x="1572" y="368"/>
                  </a:lnTo>
                  <a:lnTo>
                    <a:pt x="1712" y="340"/>
                  </a:lnTo>
                  <a:lnTo>
                    <a:pt x="1856" y="328"/>
                  </a:lnTo>
                  <a:lnTo>
                    <a:pt x="1968" y="330"/>
                  </a:lnTo>
                  <a:lnTo>
                    <a:pt x="1968" y="0"/>
                  </a:lnTo>
                  <a:lnTo>
                    <a:pt x="1934" y="3"/>
                  </a:lnTo>
                  <a:lnTo>
                    <a:pt x="1832" y="5"/>
                  </a:lnTo>
                  <a:lnTo>
                    <a:pt x="1682" y="35"/>
                  </a:lnTo>
                  <a:lnTo>
                    <a:pt x="1643" y="72"/>
                  </a:lnTo>
                  <a:lnTo>
                    <a:pt x="1392" y="119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hidden">
            <a:xfrm>
              <a:off x="3599" y="2477"/>
              <a:ext cx="186" cy="120"/>
            </a:xfrm>
            <a:custGeom>
              <a:avLst/>
              <a:gdLst/>
              <a:ahLst/>
              <a:cxnLst>
                <a:cxn ang="0">
                  <a:pos x="185" y="0"/>
                </a:cxn>
                <a:cxn ang="0">
                  <a:pos x="185" y="6"/>
                </a:cxn>
                <a:cxn ang="0">
                  <a:pos x="185" y="18"/>
                </a:cxn>
                <a:cxn ang="0">
                  <a:pos x="185" y="36"/>
                </a:cxn>
                <a:cxn ang="0">
                  <a:pos x="179" y="54"/>
                </a:cxn>
                <a:cxn ang="0">
                  <a:pos x="161" y="72"/>
                </a:cxn>
                <a:cxn ang="0">
                  <a:pos x="137" y="96"/>
                </a:cxn>
                <a:cxn ang="0">
                  <a:pos x="101" y="108"/>
                </a:cxn>
                <a:cxn ang="0">
                  <a:pos x="47" y="120"/>
                </a:cxn>
                <a:cxn ang="0">
                  <a:pos x="29" y="120"/>
                </a:cxn>
                <a:cxn ang="0">
                  <a:pos x="17" y="114"/>
                </a:cxn>
                <a:cxn ang="0">
                  <a:pos x="0" y="96"/>
                </a:cxn>
                <a:cxn ang="0">
                  <a:pos x="0" y="78"/>
                </a:cxn>
                <a:cxn ang="0">
                  <a:pos x="0" y="72"/>
                </a:cxn>
                <a:cxn ang="0">
                  <a:pos x="185" y="0"/>
                </a:cxn>
                <a:cxn ang="0">
                  <a:pos x="185" y="0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85" y="18"/>
                  </a:lnTo>
                  <a:lnTo>
                    <a:pt x="185" y="36"/>
                  </a:lnTo>
                  <a:lnTo>
                    <a:pt x="179" y="54"/>
                  </a:lnTo>
                  <a:lnTo>
                    <a:pt x="161" y="72"/>
                  </a:lnTo>
                  <a:lnTo>
                    <a:pt x="137" y="96"/>
                  </a:lnTo>
                  <a:lnTo>
                    <a:pt x="101" y="108"/>
                  </a:lnTo>
                  <a:lnTo>
                    <a:pt x="47" y="120"/>
                  </a:lnTo>
                  <a:lnTo>
                    <a:pt x="29" y="120"/>
                  </a:lnTo>
                  <a:lnTo>
                    <a:pt x="17" y="114"/>
                  </a:lnTo>
                  <a:lnTo>
                    <a:pt x="0" y="96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185" y="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hidden">
            <a:xfrm>
              <a:off x="3779" y="2393"/>
              <a:ext cx="185" cy="120"/>
            </a:xfrm>
            <a:custGeom>
              <a:avLst/>
              <a:gdLst/>
              <a:ahLst/>
              <a:cxnLst>
                <a:cxn ang="0">
                  <a:pos x="185" y="0"/>
                </a:cxn>
                <a:cxn ang="0">
                  <a:pos x="185" y="6"/>
                </a:cxn>
                <a:cxn ang="0">
                  <a:pos x="179" y="24"/>
                </a:cxn>
                <a:cxn ang="0">
                  <a:pos x="167" y="42"/>
                </a:cxn>
                <a:cxn ang="0">
                  <a:pos x="149" y="66"/>
                </a:cxn>
                <a:cxn ang="0">
                  <a:pos x="131" y="90"/>
                </a:cxn>
                <a:cxn ang="0">
                  <a:pos x="102" y="108"/>
                </a:cxn>
                <a:cxn ang="0">
                  <a:pos x="66" y="120"/>
                </a:cxn>
                <a:cxn ang="0">
                  <a:pos x="18" y="120"/>
                </a:cxn>
                <a:cxn ang="0">
                  <a:pos x="0" y="60"/>
                </a:cxn>
                <a:cxn ang="0">
                  <a:pos x="185" y="0"/>
                </a:cxn>
                <a:cxn ang="0">
                  <a:pos x="185" y="0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79" y="24"/>
                  </a:lnTo>
                  <a:lnTo>
                    <a:pt x="167" y="42"/>
                  </a:lnTo>
                  <a:lnTo>
                    <a:pt x="149" y="66"/>
                  </a:lnTo>
                  <a:lnTo>
                    <a:pt x="131" y="90"/>
                  </a:lnTo>
                  <a:lnTo>
                    <a:pt x="102" y="108"/>
                  </a:lnTo>
                  <a:lnTo>
                    <a:pt x="66" y="120"/>
                  </a:lnTo>
                  <a:lnTo>
                    <a:pt x="18" y="120"/>
                  </a:lnTo>
                  <a:lnTo>
                    <a:pt x="0" y="60"/>
                  </a:lnTo>
                  <a:lnTo>
                    <a:pt x="185" y="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hidden">
            <a:xfrm>
              <a:off x="3839" y="1836"/>
              <a:ext cx="528" cy="275"/>
            </a:xfrm>
            <a:custGeom>
              <a:avLst/>
              <a:gdLst/>
              <a:ahLst/>
              <a:cxnLst>
                <a:cxn ang="0">
                  <a:pos x="0" y="275"/>
                </a:cxn>
                <a:cxn ang="0">
                  <a:pos x="0" y="269"/>
                </a:cxn>
                <a:cxn ang="0">
                  <a:pos x="6" y="251"/>
                </a:cxn>
                <a:cxn ang="0">
                  <a:pos x="6" y="239"/>
                </a:cxn>
                <a:cxn ang="0">
                  <a:pos x="12" y="227"/>
                </a:cxn>
                <a:cxn ang="0">
                  <a:pos x="18" y="221"/>
                </a:cxn>
                <a:cxn ang="0">
                  <a:pos x="36" y="215"/>
                </a:cxn>
                <a:cxn ang="0">
                  <a:pos x="77" y="203"/>
                </a:cxn>
                <a:cxn ang="0">
                  <a:pos x="137" y="179"/>
                </a:cxn>
                <a:cxn ang="0">
                  <a:pos x="209" y="143"/>
                </a:cxn>
                <a:cxn ang="0">
                  <a:pos x="251" y="120"/>
                </a:cxn>
                <a:cxn ang="0">
                  <a:pos x="299" y="96"/>
                </a:cxn>
                <a:cxn ang="0">
                  <a:pos x="394" y="48"/>
                </a:cxn>
                <a:cxn ang="0">
                  <a:pos x="442" y="30"/>
                </a:cxn>
                <a:cxn ang="0">
                  <a:pos x="478" y="12"/>
                </a:cxn>
                <a:cxn ang="0">
                  <a:pos x="502" y="6"/>
                </a:cxn>
                <a:cxn ang="0">
                  <a:pos x="520" y="0"/>
                </a:cxn>
                <a:cxn ang="0">
                  <a:pos x="526" y="0"/>
                </a:cxn>
                <a:cxn ang="0">
                  <a:pos x="520" y="6"/>
                </a:cxn>
                <a:cxn ang="0">
                  <a:pos x="508" y="12"/>
                </a:cxn>
                <a:cxn ang="0">
                  <a:pos x="484" y="24"/>
                </a:cxn>
                <a:cxn ang="0">
                  <a:pos x="460" y="42"/>
                </a:cxn>
                <a:cxn ang="0">
                  <a:pos x="436" y="54"/>
                </a:cxn>
                <a:cxn ang="0">
                  <a:pos x="394" y="78"/>
                </a:cxn>
                <a:cxn ang="0">
                  <a:pos x="340" y="108"/>
                </a:cxn>
                <a:cxn ang="0">
                  <a:pos x="275" y="143"/>
                </a:cxn>
                <a:cxn ang="0">
                  <a:pos x="131" y="221"/>
                </a:cxn>
                <a:cxn ang="0">
                  <a:pos x="65" y="251"/>
                </a:cxn>
                <a:cxn ang="0">
                  <a:pos x="0" y="275"/>
                </a:cxn>
                <a:cxn ang="0">
                  <a:pos x="0" y="275"/>
                </a:cxn>
              </a:cxnLst>
              <a:rect l="0" t="0" r="r" b="b"/>
              <a:pathLst>
                <a:path w="526" h="275">
                  <a:moveTo>
                    <a:pt x="0" y="275"/>
                  </a:moveTo>
                  <a:lnTo>
                    <a:pt x="0" y="269"/>
                  </a:lnTo>
                  <a:lnTo>
                    <a:pt x="6" y="251"/>
                  </a:lnTo>
                  <a:lnTo>
                    <a:pt x="6" y="239"/>
                  </a:lnTo>
                  <a:lnTo>
                    <a:pt x="12" y="227"/>
                  </a:lnTo>
                  <a:lnTo>
                    <a:pt x="18" y="221"/>
                  </a:lnTo>
                  <a:lnTo>
                    <a:pt x="36" y="215"/>
                  </a:lnTo>
                  <a:lnTo>
                    <a:pt x="77" y="203"/>
                  </a:lnTo>
                  <a:lnTo>
                    <a:pt x="137" y="179"/>
                  </a:lnTo>
                  <a:lnTo>
                    <a:pt x="209" y="143"/>
                  </a:lnTo>
                  <a:lnTo>
                    <a:pt x="251" y="120"/>
                  </a:lnTo>
                  <a:lnTo>
                    <a:pt x="299" y="96"/>
                  </a:lnTo>
                  <a:lnTo>
                    <a:pt x="394" y="48"/>
                  </a:lnTo>
                  <a:lnTo>
                    <a:pt x="442" y="30"/>
                  </a:lnTo>
                  <a:lnTo>
                    <a:pt x="478" y="12"/>
                  </a:lnTo>
                  <a:lnTo>
                    <a:pt x="502" y="6"/>
                  </a:lnTo>
                  <a:lnTo>
                    <a:pt x="520" y="0"/>
                  </a:lnTo>
                  <a:lnTo>
                    <a:pt x="526" y="0"/>
                  </a:lnTo>
                  <a:lnTo>
                    <a:pt x="520" y="6"/>
                  </a:lnTo>
                  <a:lnTo>
                    <a:pt x="508" y="12"/>
                  </a:lnTo>
                  <a:lnTo>
                    <a:pt x="484" y="24"/>
                  </a:lnTo>
                  <a:lnTo>
                    <a:pt x="460" y="42"/>
                  </a:lnTo>
                  <a:lnTo>
                    <a:pt x="436" y="54"/>
                  </a:lnTo>
                  <a:lnTo>
                    <a:pt x="394" y="78"/>
                  </a:lnTo>
                  <a:lnTo>
                    <a:pt x="340" y="108"/>
                  </a:lnTo>
                  <a:lnTo>
                    <a:pt x="275" y="143"/>
                  </a:lnTo>
                  <a:lnTo>
                    <a:pt x="131" y="221"/>
                  </a:lnTo>
                  <a:lnTo>
                    <a:pt x="65" y="251"/>
                  </a:lnTo>
                  <a:lnTo>
                    <a:pt x="0" y="275"/>
                  </a:lnTo>
                  <a:lnTo>
                    <a:pt x="0" y="27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" name="Freeform 10"/>
            <p:cNvSpPr>
              <a:spLocks/>
            </p:cNvSpPr>
            <p:nvPr userDrawn="1"/>
          </p:nvSpPr>
          <p:spPr bwMode="hidden">
            <a:xfrm>
              <a:off x="3676" y="2015"/>
              <a:ext cx="721" cy="306"/>
            </a:xfrm>
            <a:custGeom>
              <a:avLst/>
              <a:gdLst/>
              <a:ahLst/>
              <a:cxnLst>
                <a:cxn ang="0">
                  <a:pos x="48" y="216"/>
                </a:cxn>
                <a:cxn ang="0">
                  <a:pos x="30" y="252"/>
                </a:cxn>
                <a:cxn ang="0">
                  <a:pos x="12" y="282"/>
                </a:cxn>
                <a:cxn ang="0">
                  <a:pos x="6" y="300"/>
                </a:cxn>
                <a:cxn ang="0">
                  <a:pos x="0" y="306"/>
                </a:cxn>
                <a:cxn ang="0">
                  <a:pos x="48" y="276"/>
                </a:cxn>
                <a:cxn ang="0">
                  <a:pos x="84" y="252"/>
                </a:cxn>
                <a:cxn ang="0">
                  <a:pos x="108" y="234"/>
                </a:cxn>
                <a:cxn ang="0">
                  <a:pos x="120" y="228"/>
                </a:cxn>
                <a:cxn ang="0">
                  <a:pos x="126" y="228"/>
                </a:cxn>
                <a:cxn ang="0">
                  <a:pos x="144" y="222"/>
                </a:cxn>
                <a:cxn ang="0">
                  <a:pos x="168" y="216"/>
                </a:cxn>
                <a:cxn ang="0">
                  <a:pos x="198" y="204"/>
                </a:cxn>
                <a:cxn ang="0">
                  <a:pos x="275" y="180"/>
                </a:cxn>
                <a:cxn ang="0">
                  <a:pos x="371" y="156"/>
                </a:cxn>
                <a:cxn ang="0">
                  <a:pos x="461" y="126"/>
                </a:cxn>
                <a:cxn ang="0">
                  <a:pos x="544" y="102"/>
                </a:cxn>
                <a:cxn ang="0">
                  <a:pos x="574" y="90"/>
                </a:cxn>
                <a:cxn ang="0">
                  <a:pos x="604" y="84"/>
                </a:cxn>
                <a:cxn ang="0">
                  <a:pos x="622" y="78"/>
                </a:cxn>
                <a:cxn ang="0">
                  <a:pos x="628" y="72"/>
                </a:cxn>
                <a:cxn ang="0">
                  <a:pos x="634" y="66"/>
                </a:cxn>
                <a:cxn ang="0">
                  <a:pos x="652" y="60"/>
                </a:cxn>
                <a:cxn ang="0">
                  <a:pos x="694" y="30"/>
                </a:cxn>
                <a:cxn ang="0">
                  <a:pos x="712" y="18"/>
                </a:cxn>
                <a:cxn ang="0">
                  <a:pos x="718" y="6"/>
                </a:cxn>
                <a:cxn ang="0">
                  <a:pos x="712" y="0"/>
                </a:cxn>
                <a:cxn ang="0">
                  <a:pos x="688" y="0"/>
                </a:cxn>
                <a:cxn ang="0">
                  <a:pos x="628" y="0"/>
                </a:cxn>
                <a:cxn ang="0">
                  <a:pos x="580" y="0"/>
                </a:cxn>
                <a:cxn ang="0">
                  <a:pos x="544" y="0"/>
                </a:cxn>
                <a:cxn ang="0">
                  <a:pos x="514" y="18"/>
                </a:cxn>
                <a:cxn ang="0">
                  <a:pos x="485" y="42"/>
                </a:cxn>
                <a:cxn ang="0">
                  <a:pos x="467" y="54"/>
                </a:cxn>
                <a:cxn ang="0">
                  <a:pos x="449" y="60"/>
                </a:cxn>
                <a:cxn ang="0">
                  <a:pos x="425" y="60"/>
                </a:cxn>
                <a:cxn ang="0">
                  <a:pos x="389" y="66"/>
                </a:cxn>
                <a:cxn ang="0">
                  <a:pos x="347" y="84"/>
                </a:cxn>
                <a:cxn ang="0">
                  <a:pos x="311" y="108"/>
                </a:cxn>
                <a:cxn ang="0">
                  <a:pos x="287" y="126"/>
                </a:cxn>
                <a:cxn ang="0">
                  <a:pos x="275" y="132"/>
                </a:cxn>
                <a:cxn ang="0">
                  <a:pos x="257" y="138"/>
                </a:cxn>
                <a:cxn ang="0">
                  <a:pos x="221" y="138"/>
                </a:cxn>
                <a:cxn ang="0">
                  <a:pos x="186" y="138"/>
                </a:cxn>
                <a:cxn ang="0">
                  <a:pos x="180" y="138"/>
                </a:cxn>
                <a:cxn ang="0">
                  <a:pos x="174" y="138"/>
                </a:cxn>
                <a:cxn ang="0">
                  <a:pos x="114" y="162"/>
                </a:cxn>
                <a:cxn ang="0">
                  <a:pos x="48" y="216"/>
                </a:cxn>
                <a:cxn ang="0">
                  <a:pos x="48" y="216"/>
                </a:cxn>
              </a:cxnLst>
              <a:rect l="0" t="0" r="r" b="b"/>
              <a:pathLst>
                <a:path w="718" h="306">
                  <a:moveTo>
                    <a:pt x="48" y="216"/>
                  </a:moveTo>
                  <a:lnTo>
                    <a:pt x="30" y="252"/>
                  </a:lnTo>
                  <a:lnTo>
                    <a:pt x="12" y="282"/>
                  </a:lnTo>
                  <a:lnTo>
                    <a:pt x="6" y="300"/>
                  </a:lnTo>
                  <a:lnTo>
                    <a:pt x="0" y="306"/>
                  </a:lnTo>
                  <a:lnTo>
                    <a:pt x="48" y="276"/>
                  </a:lnTo>
                  <a:lnTo>
                    <a:pt x="84" y="252"/>
                  </a:lnTo>
                  <a:lnTo>
                    <a:pt x="108" y="234"/>
                  </a:lnTo>
                  <a:lnTo>
                    <a:pt x="120" y="228"/>
                  </a:lnTo>
                  <a:lnTo>
                    <a:pt x="126" y="228"/>
                  </a:lnTo>
                  <a:lnTo>
                    <a:pt x="144" y="222"/>
                  </a:lnTo>
                  <a:lnTo>
                    <a:pt x="168" y="216"/>
                  </a:lnTo>
                  <a:lnTo>
                    <a:pt x="198" y="204"/>
                  </a:lnTo>
                  <a:lnTo>
                    <a:pt x="275" y="180"/>
                  </a:lnTo>
                  <a:lnTo>
                    <a:pt x="371" y="156"/>
                  </a:lnTo>
                  <a:lnTo>
                    <a:pt x="461" y="126"/>
                  </a:lnTo>
                  <a:lnTo>
                    <a:pt x="544" y="102"/>
                  </a:lnTo>
                  <a:lnTo>
                    <a:pt x="574" y="90"/>
                  </a:lnTo>
                  <a:lnTo>
                    <a:pt x="604" y="84"/>
                  </a:lnTo>
                  <a:lnTo>
                    <a:pt x="622" y="78"/>
                  </a:lnTo>
                  <a:lnTo>
                    <a:pt x="628" y="72"/>
                  </a:lnTo>
                  <a:lnTo>
                    <a:pt x="634" y="66"/>
                  </a:lnTo>
                  <a:lnTo>
                    <a:pt x="652" y="60"/>
                  </a:lnTo>
                  <a:lnTo>
                    <a:pt x="694" y="30"/>
                  </a:lnTo>
                  <a:lnTo>
                    <a:pt x="712" y="18"/>
                  </a:lnTo>
                  <a:lnTo>
                    <a:pt x="718" y="6"/>
                  </a:lnTo>
                  <a:lnTo>
                    <a:pt x="712" y="0"/>
                  </a:lnTo>
                  <a:lnTo>
                    <a:pt x="688" y="0"/>
                  </a:lnTo>
                  <a:lnTo>
                    <a:pt x="628" y="0"/>
                  </a:lnTo>
                  <a:lnTo>
                    <a:pt x="580" y="0"/>
                  </a:lnTo>
                  <a:lnTo>
                    <a:pt x="544" y="0"/>
                  </a:lnTo>
                  <a:lnTo>
                    <a:pt x="514" y="18"/>
                  </a:lnTo>
                  <a:lnTo>
                    <a:pt x="485" y="42"/>
                  </a:lnTo>
                  <a:lnTo>
                    <a:pt x="467" y="54"/>
                  </a:lnTo>
                  <a:lnTo>
                    <a:pt x="449" y="60"/>
                  </a:lnTo>
                  <a:lnTo>
                    <a:pt x="425" y="60"/>
                  </a:lnTo>
                  <a:lnTo>
                    <a:pt x="389" y="66"/>
                  </a:lnTo>
                  <a:lnTo>
                    <a:pt x="347" y="84"/>
                  </a:lnTo>
                  <a:lnTo>
                    <a:pt x="311" y="108"/>
                  </a:lnTo>
                  <a:lnTo>
                    <a:pt x="287" y="126"/>
                  </a:lnTo>
                  <a:lnTo>
                    <a:pt x="275" y="132"/>
                  </a:lnTo>
                  <a:lnTo>
                    <a:pt x="257" y="138"/>
                  </a:lnTo>
                  <a:lnTo>
                    <a:pt x="221" y="138"/>
                  </a:lnTo>
                  <a:lnTo>
                    <a:pt x="186" y="138"/>
                  </a:lnTo>
                  <a:lnTo>
                    <a:pt x="180" y="138"/>
                  </a:lnTo>
                  <a:lnTo>
                    <a:pt x="174" y="138"/>
                  </a:lnTo>
                  <a:lnTo>
                    <a:pt x="114" y="162"/>
                  </a:lnTo>
                  <a:lnTo>
                    <a:pt x="48" y="216"/>
                  </a:lnTo>
                  <a:lnTo>
                    <a:pt x="48" y="21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" name="Freeform 11"/>
            <p:cNvSpPr>
              <a:spLocks/>
            </p:cNvSpPr>
            <p:nvPr userDrawn="1"/>
          </p:nvSpPr>
          <p:spPr bwMode="hidden">
            <a:xfrm>
              <a:off x="3358" y="1890"/>
              <a:ext cx="2400" cy="881"/>
            </a:xfrm>
            <a:custGeom>
              <a:avLst/>
              <a:gdLst/>
              <a:ahLst/>
              <a:cxnLst>
                <a:cxn ang="0">
                  <a:pos x="2231" y="54"/>
                </a:cxn>
                <a:cxn ang="0">
                  <a:pos x="2189" y="54"/>
                </a:cxn>
                <a:cxn ang="0">
                  <a:pos x="2147" y="66"/>
                </a:cxn>
                <a:cxn ang="0">
                  <a:pos x="2021" y="101"/>
                </a:cxn>
                <a:cxn ang="0">
                  <a:pos x="1956" y="119"/>
                </a:cxn>
                <a:cxn ang="0">
                  <a:pos x="1860" y="167"/>
                </a:cxn>
                <a:cxn ang="0">
                  <a:pos x="1836" y="245"/>
                </a:cxn>
                <a:cxn ang="0">
                  <a:pos x="1842" y="305"/>
                </a:cxn>
                <a:cxn ang="0">
                  <a:pos x="1758" y="317"/>
                </a:cxn>
                <a:cxn ang="0">
                  <a:pos x="1597" y="263"/>
                </a:cxn>
                <a:cxn ang="0">
                  <a:pos x="1507" y="257"/>
                </a:cxn>
                <a:cxn ang="0">
                  <a:pos x="1399" y="311"/>
                </a:cxn>
                <a:cxn ang="0">
                  <a:pos x="1334" y="353"/>
                </a:cxn>
                <a:cxn ang="0">
                  <a:pos x="1310" y="359"/>
                </a:cxn>
                <a:cxn ang="0">
                  <a:pos x="1214" y="371"/>
                </a:cxn>
                <a:cxn ang="0">
                  <a:pos x="1160" y="365"/>
                </a:cxn>
                <a:cxn ang="0">
                  <a:pos x="1053" y="371"/>
                </a:cxn>
                <a:cxn ang="0">
                  <a:pos x="957" y="383"/>
                </a:cxn>
                <a:cxn ang="0">
                  <a:pos x="921" y="401"/>
                </a:cxn>
                <a:cxn ang="0">
                  <a:pos x="819" y="419"/>
                </a:cxn>
                <a:cxn ang="0">
                  <a:pos x="778" y="419"/>
                </a:cxn>
                <a:cxn ang="0">
                  <a:pos x="664" y="437"/>
                </a:cxn>
                <a:cxn ang="0">
                  <a:pos x="598" y="473"/>
                </a:cxn>
                <a:cxn ang="0">
                  <a:pos x="503" y="467"/>
                </a:cxn>
                <a:cxn ang="0">
                  <a:pos x="431" y="491"/>
                </a:cxn>
                <a:cxn ang="0">
                  <a:pos x="413" y="539"/>
                </a:cxn>
                <a:cxn ang="0">
                  <a:pos x="347" y="569"/>
                </a:cxn>
                <a:cxn ang="0">
                  <a:pos x="222" y="599"/>
                </a:cxn>
                <a:cxn ang="0">
                  <a:pos x="138" y="647"/>
                </a:cxn>
                <a:cxn ang="0">
                  <a:pos x="108" y="659"/>
                </a:cxn>
                <a:cxn ang="0">
                  <a:pos x="0" y="671"/>
                </a:cxn>
                <a:cxn ang="0">
                  <a:pos x="84" y="695"/>
                </a:cxn>
                <a:cxn ang="0">
                  <a:pos x="263" y="653"/>
                </a:cxn>
                <a:cxn ang="0">
                  <a:pos x="473" y="569"/>
                </a:cxn>
                <a:cxn ang="0">
                  <a:pos x="568" y="521"/>
                </a:cxn>
                <a:cxn ang="0">
                  <a:pos x="646" y="515"/>
                </a:cxn>
                <a:cxn ang="0">
                  <a:pos x="873" y="461"/>
                </a:cxn>
                <a:cxn ang="0">
                  <a:pos x="1148" y="425"/>
                </a:cxn>
                <a:cxn ang="0">
                  <a:pos x="1292" y="461"/>
                </a:cxn>
                <a:cxn ang="0">
                  <a:pos x="1417" y="533"/>
                </a:cxn>
                <a:cxn ang="0">
                  <a:pos x="1435" y="617"/>
                </a:cxn>
                <a:cxn ang="0">
                  <a:pos x="1376" y="653"/>
                </a:cxn>
                <a:cxn ang="0">
                  <a:pos x="1226" y="701"/>
                </a:cxn>
                <a:cxn ang="0">
                  <a:pos x="1112" y="755"/>
                </a:cxn>
                <a:cxn ang="0">
                  <a:pos x="1065" y="809"/>
                </a:cxn>
                <a:cxn ang="0">
                  <a:pos x="1077" y="869"/>
                </a:cxn>
                <a:cxn ang="0">
                  <a:pos x="1106" y="881"/>
                </a:cxn>
                <a:cxn ang="0">
                  <a:pos x="1208" y="869"/>
                </a:cxn>
                <a:cxn ang="0">
                  <a:pos x="1388" y="857"/>
                </a:cxn>
                <a:cxn ang="0">
                  <a:pos x="1441" y="851"/>
                </a:cxn>
                <a:cxn ang="0">
                  <a:pos x="1483" y="833"/>
                </a:cxn>
                <a:cxn ang="0">
                  <a:pos x="1675" y="743"/>
                </a:cxn>
                <a:cxn ang="0">
                  <a:pos x="1806" y="689"/>
                </a:cxn>
                <a:cxn ang="0">
                  <a:pos x="1884" y="581"/>
                </a:cxn>
                <a:cxn ang="0">
                  <a:pos x="2039" y="389"/>
                </a:cxn>
                <a:cxn ang="0">
                  <a:pos x="2207" y="269"/>
                </a:cxn>
                <a:cxn ang="0">
                  <a:pos x="2249" y="239"/>
                </a:cxn>
                <a:cxn ang="0">
                  <a:pos x="2392" y="0"/>
                </a:cxn>
                <a:cxn ang="0">
                  <a:pos x="2302" y="36"/>
                </a:cxn>
              </a:cxnLst>
              <a:rect l="0" t="0" r="r" b="b"/>
              <a:pathLst>
                <a:path w="2392" h="881">
                  <a:moveTo>
                    <a:pt x="2302" y="36"/>
                  </a:moveTo>
                  <a:lnTo>
                    <a:pt x="2266" y="48"/>
                  </a:lnTo>
                  <a:lnTo>
                    <a:pt x="2231" y="54"/>
                  </a:lnTo>
                  <a:lnTo>
                    <a:pt x="2201" y="54"/>
                  </a:lnTo>
                  <a:lnTo>
                    <a:pt x="2195" y="54"/>
                  </a:lnTo>
                  <a:lnTo>
                    <a:pt x="2189" y="54"/>
                  </a:lnTo>
                  <a:lnTo>
                    <a:pt x="2189" y="54"/>
                  </a:lnTo>
                  <a:lnTo>
                    <a:pt x="2177" y="60"/>
                  </a:lnTo>
                  <a:lnTo>
                    <a:pt x="2147" y="66"/>
                  </a:lnTo>
                  <a:lnTo>
                    <a:pt x="2105" y="78"/>
                  </a:lnTo>
                  <a:lnTo>
                    <a:pt x="2057" y="89"/>
                  </a:lnTo>
                  <a:lnTo>
                    <a:pt x="2021" y="101"/>
                  </a:lnTo>
                  <a:lnTo>
                    <a:pt x="1997" y="107"/>
                  </a:lnTo>
                  <a:lnTo>
                    <a:pt x="1973" y="113"/>
                  </a:lnTo>
                  <a:lnTo>
                    <a:pt x="1956" y="119"/>
                  </a:lnTo>
                  <a:lnTo>
                    <a:pt x="1926" y="131"/>
                  </a:lnTo>
                  <a:lnTo>
                    <a:pt x="1896" y="137"/>
                  </a:lnTo>
                  <a:lnTo>
                    <a:pt x="1860" y="167"/>
                  </a:lnTo>
                  <a:lnTo>
                    <a:pt x="1842" y="191"/>
                  </a:lnTo>
                  <a:lnTo>
                    <a:pt x="1836" y="221"/>
                  </a:lnTo>
                  <a:lnTo>
                    <a:pt x="1836" y="245"/>
                  </a:lnTo>
                  <a:lnTo>
                    <a:pt x="1842" y="269"/>
                  </a:lnTo>
                  <a:lnTo>
                    <a:pt x="1842" y="293"/>
                  </a:lnTo>
                  <a:lnTo>
                    <a:pt x="1842" y="305"/>
                  </a:lnTo>
                  <a:lnTo>
                    <a:pt x="1824" y="323"/>
                  </a:lnTo>
                  <a:lnTo>
                    <a:pt x="1794" y="329"/>
                  </a:lnTo>
                  <a:lnTo>
                    <a:pt x="1758" y="317"/>
                  </a:lnTo>
                  <a:lnTo>
                    <a:pt x="1716" y="299"/>
                  </a:lnTo>
                  <a:lnTo>
                    <a:pt x="1657" y="275"/>
                  </a:lnTo>
                  <a:lnTo>
                    <a:pt x="1597" y="263"/>
                  </a:lnTo>
                  <a:lnTo>
                    <a:pt x="1543" y="257"/>
                  </a:lnTo>
                  <a:lnTo>
                    <a:pt x="1519" y="257"/>
                  </a:lnTo>
                  <a:lnTo>
                    <a:pt x="1507" y="257"/>
                  </a:lnTo>
                  <a:lnTo>
                    <a:pt x="1489" y="263"/>
                  </a:lnTo>
                  <a:lnTo>
                    <a:pt x="1459" y="275"/>
                  </a:lnTo>
                  <a:lnTo>
                    <a:pt x="1399" y="311"/>
                  </a:lnTo>
                  <a:lnTo>
                    <a:pt x="1376" y="329"/>
                  </a:lnTo>
                  <a:lnTo>
                    <a:pt x="1352" y="341"/>
                  </a:lnTo>
                  <a:lnTo>
                    <a:pt x="1334" y="353"/>
                  </a:lnTo>
                  <a:lnTo>
                    <a:pt x="1328" y="359"/>
                  </a:lnTo>
                  <a:lnTo>
                    <a:pt x="1322" y="359"/>
                  </a:lnTo>
                  <a:lnTo>
                    <a:pt x="1310" y="359"/>
                  </a:lnTo>
                  <a:lnTo>
                    <a:pt x="1286" y="365"/>
                  </a:lnTo>
                  <a:lnTo>
                    <a:pt x="1262" y="365"/>
                  </a:lnTo>
                  <a:lnTo>
                    <a:pt x="1214" y="371"/>
                  </a:lnTo>
                  <a:lnTo>
                    <a:pt x="1196" y="371"/>
                  </a:lnTo>
                  <a:lnTo>
                    <a:pt x="1178" y="365"/>
                  </a:lnTo>
                  <a:lnTo>
                    <a:pt x="1160" y="365"/>
                  </a:lnTo>
                  <a:lnTo>
                    <a:pt x="1130" y="365"/>
                  </a:lnTo>
                  <a:lnTo>
                    <a:pt x="1095" y="365"/>
                  </a:lnTo>
                  <a:lnTo>
                    <a:pt x="1053" y="371"/>
                  </a:lnTo>
                  <a:lnTo>
                    <a:pt x="1017" y="377"/>
                  </a:lnTo>
                  <a:lnTo>
                    <a:pt x="981" y="377"/>
                  </a:lnTo>
                  <a:lnTo>
                    <a:pt x="957" y="383"/>
                  </a:lnTo>
                  <a:lnTo>
                    <a:pt x="945" y="389"/>
                  </a:lnTo>
                  <a:lnTo>
                    <a:pt x="939" y="395"/>
                  </a:lnTo>
                  <a:lnTo>
                    <a:pt x="921" y="401"/>
                  </a:lnTo>
                  <a:lnTo>
                    <a:pt x="879" y="407"/>
                  </a:lnTo>
                  <a:lnTo>
                    <a:pt x="837" y="419"/>
                  </a:lnTo>
                  <a:lnTo>
                    <a:pt x="819" y="419"/>
                  </a:lnTo>
                  <a:lnTo>
                    <a:pt x="808" y="419"/>
                  </a:lnTo>
                  <a:lnTo>
                    <a:pt x="796" y="419"/>
                  </a:lnTo>
                  <a:lnTo>
                    <a:pt x="778" y="419"/>
                  </a:lnTo>
                  <a:lnTo>
                    <a:pt x="754" y="419"/>
                  </a:lnTo>
                  <a:lnTo>
                    <a:pt x="724" y="425"/>
                  </a:lnTo>
                  <a:lnTo>
                    <a:pt x="664" y="437"/>
                  </a:lnTo>
                  <a:lnTo>
                    <a:pt x="640" y="449"/>
                  </a:lnTo>
                  <a:lnTo>
                    <a:pt x="616" y="461"/>
                  </a:lnTo>
                  <a:lnTo>
                    <a:pt x="598" y="473"/>
                  </a:lnTo>
                  <a:lnTo>
                    <a:pt x="580" y="473"/>
                  </a:lnTo>
                  <a:lnTo>
                    <a:pt x="538" y="473"/>
                  </a:lnTo>
                  <a:lnTo>
                    <a:pt x="503" y="467"/>
                  </a:lnTo>
                  <a:lnTo>
                    <a:pt x="461" y="473"/>
                  </a:lnTo>
                  <a:lnTo>
                    <a:pt x="443" y="479"/>
                  </a:lnTo>
                  <a:lnTo>
                    <a:pt x="431" y="491"/>
                  </a:lnTo>
                  <a:lnTo>
                    <a:pt x="425" y="509"/>
                  </a:lnTo>
                  <a:lnTo>
                    <a:pt x="419" y="533"/>
                  </a:lnTo>
                  <a:lnTo>
                    <a:pt x="413" y="539"/>
                  </a:lnTo>
                  <a:lnTo>
                    <a:pt x="407" y="545"/>
                  </a:lnTo>
                  <a:lnTo>
                    <a:pt x="389" y="551"/>
                  </a:lnTo>
                  <a:lnTo>
                    <a:pt x="347" y="569"/>
                  </a:lnTo>
                  <a:lnTo>
                    <a:pt x="299" y="587"/>
                  </a:lnTo>
                  <a:lnTo>
                    <a:pt x="257" y="593"/>
                  </a:lnTo>
                  <a:lnTo>
                    <a:pt x="222" y="599"/>
                  </a:lnTo>
                  <a:lnTo>
                    <a:pt x="180" y="617"/>
                  </a:lnTo>
                  <a:lnTo>
                    <a:pt x="150" y="641"/>
                  </a:lnTo>
                  <a:lnTo>
                    <a:pt x="138" y="647"/>
                  </a:lnTo>
                  <a:lnTo>
                    <a:pt x="132" y="653"/>
                  </a:lnTo>
                  <a:lnTo>
                    <a:pt x="126" y="659"/>
                  </a:lnTo>
                  <a:lnTo>
                    <a:pt x="108" y="659"/>
                  </a:lnTo>
                  <a:lnTo>
                    <a:pt x="96" y="653"/>
                  </a:lnTo>
                  <a:lnTo>
                    <a:pt x="90" y="653"/>
                  </a:lnTo>
                  <a:lnTo>
                    <a:pt x="0" y="671"/>
                  </a:lnTo>
                  <a:lnTo>
                    <a:pt x="12" y="689"/>
                  </a:lnTo>
                  <a:lnTo>
                    <a:pt x="42" y="695"/>
                  </a:lnTo>
                  <a:lnTo>
                    <a:pt x="84" y="695"/>
                  </a:lnTo>
                  <a:lnTo>
                    <a:pt x="132" y="683"/>
                  </a:lnTo>
                  <a:lnTo>
                    <a:pt x="192" y="671"/>
                  </a:lnTo>
                  <a:lnTo>
                    <a:pt x="263" y="653"/>
                  </a:lnTo>
                  <a:lnTo>
                    <a:pt x="335" y="629"/>
                  </a:lnTo>
                  <a:lnTo>
                    <a:pt x="407" y="599"/>
                  </a:lnTo>
                  <a:lnTo>
                    <a:pt x="473" y="569"/>
                  </a:lnTo>
                  <a:lnTo>
                    <a:pt x="527" y="545"/>
                  </a:lnTo>
                  <a:lnTo>
                    <a:pt x="562" y="527"/>
                  </a:lnTo>
                  <a:lnTo>
                    <a:pt x="568" y="521"/>
                  </a:lnTo>
                  <a:lnTo>
                    <a:pt x="574" y="521"/>
                  </a:lnTo>
                  <a:lnTo>
                    <a:pt x="604" y="521"/>
                  </a:lnTo>
                  <a:lnTo>
                    <a:pt x="646" y="515"/>
                  </a:lnTo>
                  <a:lnTo>
                    <a:pt x="712" y="497"/>
                  </a:lnTo>
                  <a:lnTo>
                    <a:pt x="790" y="479"/>
                  </a:lnTo>
                  <a:lnTo>
                    <a:pt x="873" y="461"/>
                  </a:lnTo>
                  <a:lnTo>
                    <a:pt x="963" y="443"/>
                  </a:lnTo>
                  <a:lnTo>
                    <a:pt x="1059" y="431"/>
                  </a:lnTo>
                  <a:lnTo>
                    <a:pt x="1148" y="425"/>
                  </a:lnTo>
                  <a:lnTo>
                    <a:pt x="1178" y="425"/>
                  </a:lnTo>
                  <a:lnTo>
                    <a:pt x="1214" y="437"/>
                  </a:lnTo>
                  <a:lnTo>
                    <a:pt x="1292" y="461"/>
                  </a:lnTo>
                  <a:lnTo>
                    <a:pt x="1340" y="479"/>
                  </a:lnTo>
                  <a:lnTo>
                    <a:pt x="1382" y="503"/>
                  </a:lnTo>
                  <a:lnTo>
                    <a:pt x="1417" y="533"/>
                  </a:lnTo>
                  <a:lnTo>
                    <a:pt x="1441" y="563"/>
                  </a:lnTo>
                  <a:lnTo>
                    <a:pt x="1447" y="587"/>
                  </a:lnTo>
                  <a:lnTo>
                    <a:pt x="1435" y="617"/>
                  </a:lnTo>
                  <a:lnTo>
                    <a:pt x="1423" y="629"/>
                  </a:lnTo>
                  <a:lnTo>
                    <a:pt x="1405" y="641"/>
                  </a:lnTo>
                  <a:lnTo>
                    <a:pt x="1376" y="653"/>
                  </a:lnTo>
                  <a:lnTo>
                    <a:pt x="1346" y="665"/>
                  </a:lnTo>
                  <a:lnTo>
                    <a:pt x="1280" y="683"/>
                  </a:lnTo>
                  <a:lnTo>
                    <a:pt x="1226" y="701"/>
                  </a:lnTo>
                  <a:lnTo>
                    <a:pt x="1178" y="719"/>
                  </a:lnTo>
                  <a:lnTo>
                    <a:pt x="1142" y="743"/>
                  </a:lnTo>
                  <a:lnTo>
                    <a:pt x="1112" y="755"/>
                  </a:lnTo>
                  <a:lnTo>
                    <a:pt x="1089" y="773"/>
                  </a:lnTo>
                  <a:lnTo>
                    <a:pt x="1077" y="791"/>
                  </a:lnTo>
                  <a:lnTo>
                    <a:pt x="1065" y="809"/>
                  </a:lnTo>
                  <a:lnTo>
                    <a:pt x="1059" y="833"/>
                  </a:lnTo>
                  <a:lnTo>
                    <a:pt x="1065" y="857"/>
                  </a:lnTo>
                  <a:lnTo>
                    <a:pt x="1077" y="869"/>
                  </a:lnTo>
                  <a:lnTo>
                    <a:pt x="1083" y="875"/>
                  </a:lnTo>
                  <a:lnTo>
                    <a:pt x="1089" y="881"/>
                  </a:lnTo>
                  <a:lnTo>
                    <a:pt x="1106" y="881"/>
                  </a:lnTo>
                  <a:lnTo>
                    <a:pt x="1124" y="875"/>
                  </a:lnTo>
                  <a:lnTo>
                    <a:pt x="1148" y="875"/>
                  </a:lnTo>
                  <a:lnTo>
                    <a:pt x="1208" y="869"/>
                  </a:lnTo>
                  <a:lnTo>
                    <a:pt x="1268" y="863"/>
                  </a:lnTo>
                  <a:lnTo>
                    <a:pt x="1328" y="863"/>
                  </a:lnTo>
                  <a:lnTo>
                    <a:pt x="1388" y="857"/>
                  </a:lnTo>
                  <a:lnTo>
                    <a:pt x="1411" y="857"/>
                  </a:lnTo>
                  <a:lnTo>
                    <a:pt x="1429" y="851"/>
                  </a:lnTo>
                  <a:lnTo>
                    <a:pt x="1441" y="851"/>
                  </a:lnTo>
                  <a:lnTo>
                    <a:pt x="1447" y="851"/>
                  </a:lnTo>
                  <a:lnTo>
                    <a:pt x="1459" y="845"/>
                  </a:lnTo>
                  <a:lnTo>
                    <a:pt x="1483" y="833"/>
                  </a:lnTo>
                  <a:lnTo>
                    <a:pt x="1525" y="815"/>
                  </a:lnTo>
                  <a:lnTo>
                    <a:pt x="1573" y="791"/>
                  </a:lnTo>
                  <a:lnTo>
                    <a:pt x="1675" y="743"/>
                  </a:lnTo>
                  <a:lnTo>
                    <a:pt x="1716" y="725"/>
                  </a:lnTo>
                  <a:lnTo>
                    <a:pt x="1752" y="713"/>
                  </a:lnTo>
                  <a:lnTo>
                    <a:pt x="1806" y="689"/>
                  </a:lnTo>
                  <a:lnTo>
                    <a:pt x="1842" y="653"/>
                  </a:lnTo>
                  <a:lnTo>
                    <a:pt x="1866" y="611"/>
                  </a:lnTo>
                  <a:lnTo>
                    <a:pt x="1884" y="581"/>
                  </a:lnTo>
                  <a:lnTo>
                    <a:pt x="1926" y="515"/>
                  </a:lnTo>
                  <a:lnTo>
                    <a:pt x="1979" y="449"/>
                  </a:lnTo>
                  <a:lnTo>
                    <a:pt x="2039" y="389"/>
                  </a:lnTo>
                  <a:lnTo>
                    <a:pt x="2105" y="341"/>
                  </a:lnTo>
                  <a:lnTo>
                    <a:pt x="2159" y="299"/>
                  </a:lnTo>
                  <a:lnTo>
                    <a:pt x="2207" y="269"/>
                  </a:lnTo>
                  <a:lnTo>
                    <a:pt x="2237" y="245"/>
                  </a:lnTo>
                  <a:lnTo>
                    <a:pt x="2249" y="239"/>
                  </a:lnTo>
                  <a:lnTo>
                    <a:pt x="2249" y="239"/>
                  </a:lnTo>
                  <a:lnTo>
                    <a:pt x="2392" y="167"/>
                  </a:lnTo>
                  <a:lnTo>
                    <a:pt x="2392" y="60"/>
                  </a:lnTo>
                  <a:lnTo>
                    <a:pt x="2392" y="0"/>
                  </a:lnTo>
                  <a:lnTo>
                    <a:pt x="2344" y="18"/>
                  </a:lnTo>
                  <a:lnTo>
                    <a:pt x="2302" y="36"/>
                  </a:lnTo>
                  <a:lnTo>
                    <a:pt x="2302" y="3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" name="Freeform 12"/>
            <p:cNvSpPr>
              <a:spLocks/>
            </p:cNvSpPr>
            <p:nvPr userDrawn="1"/>
          </p:nvSpPr>
          <p:spPr bwMode="hidden">
            <a:xfrm>
              <a:off x="3839" y="1854"/>
              <a:ext cx="577" cy="258"/>
            </a:xfrm>
            <a:custGeom>
              <a:avLst/>
              <a:gdLst/>
              <a:ahLst/>
              <a:cxnLst>
                <a:cxn ang="0">
                  <a:pos x="30" y="245"/>
                </a:cxn>
                <a:cxn ang="0">
                  <a:pos x="18" y="251"/>
                </a:cxn>
                <a:cxn ang="0">
                  <a:pos x="6" y="257"/>
                </a:cxn>
                <a:cxn ang="0">
                  <a:pos x="0" y="257"/>
                </a:cxn>
                <a:cxn ang="0">
                  <a:pos x="305" y="113"/>
                </a:cxn>
                <a:cxn ang="0">
                  <a:pos x="520" y="0"/>
                </a:cxn>
                <a:cxn ang="0">
                  <a:pos x="526" y="6"/>
                </a:cxn>
                <a:cxn ang="0">
                  <a:pos x="544" y="18"/>
                </a:cxn>
                <a:cxn ang="0">
                  <a:pos x="550" y="24"/>
                </a:cxn>
                <a:cxn ang="0">
                  <a:pos x="550" y="36"/>
                </a:cxn>
                <a:cxn ang="0">
                  <a:pos x="544" y="42"/>
                </a:cxn>
                <a:cxn ang="0">
                  <a:pos x="526" y="54"/>
                </a:cxn>
                <a:cxn ang="0">
                  <a:pos x="514" y="60"/>
                </a:cxn>
                <a:cxn ang="0">
                  <a:pos x="502" y="66"/>
                </a:cxn>
                <a:cxn ang="0">
                  <a:pos x="448" y="84"/>
                </a:cxn>
                <a:cxn ang="0">
                  <a:pos x="382" y="113"/>
                </a:cxn>
                <a:cxn ang="0">
                  <a:pos x="305" y="143"/>
                </a:cxn>
                <a:cxn ang="0">
                  <a:pos x="227" y="173"/>
                </a:cxn>
                <a:cxn ang="0">
                  <a:pos x="149" y="203"/>
                </a:cxn>
                <a:cxn ang="0">
                  <a:pos x="83" y="227"/>
                </a:cxn>
                <a:cxn ang="0">
                  <a:pos x="30" y="245"/>
                </a:cxn>
                <a:cxn ang="0">
                  <a:pos x="30" y="245"/>
                </a:cxn>
              </a:cxnLst>
              <a:rect l="0" t="0" r="r" b="b"/>
              <a:pathLst>
                <a:path w="550" h="257">
                  <a:moveTo>
                    <a:pt x="30" y="245"/>
                  </a:moveTo>
                  <a:lnTo>
                    <a:pt x="18" y="251"/>
                  </a:lnTo>
                  <a:lnTo>
                    <a:pt x="6" y="257"/>
                  </a:lnTo>
                  <a:lnTo>
                    <a:pt x="0" y="257"/>
                  </a:lnTo>
                  <a:lnTo>
                    <a:pt x="305" y="113"/>
                  </a:lnTo>
                  <a:lnTo>
                    <a:pt x="520" y="0"/>
                  </a:lnTo>
                  <a:lnTo>
                    <a:pt x="526" y="6"/>
                  </a:lnTo>
                  <a:lnTo>
                    <a:pt x="544" y="18"/>
                  </a:lnTo>
                  <a:lnTo>
                    <a:pt x="550" y="24"/>
                  </a:lnTo>
                  <a:lnTo>
                    <a:pt x="550" y="36"/>
                  </a:lnTo>
                  <a:lnTo>
                    <a:pt x="544" y="42"/>
                  </a:lnTo>
                  <a:lnTo>
                    <a:pt x="526" y="54"/>
                  </a:lnTo>
                  <a:lnTo>
                    <a:pt x="514" y="60"/>
                  </a:lnTo>
                  <a:lnTo>
                    <a:pt x="502" y="66"/>
                  </a:lnTo>
                  <a:lnTo>
                    <a:pt x="448" y="84"/>
                  </a:lnTo>
                  <a:lnTo>
                    <a:pt x="382" y="113"/>
                  </a:lnTo>
                  <a:lnTo>
                    <a:pt x="305" y="143"/>
                  </a:lnTo>
                  <a:lnTo>
                    <a:pt x="227" y="173"/>
                  </a:lnTo>
                  <a:lnTo>
                    <a:pt x="149" y="203"/>
                  </a:lnTo>
                  <a:lnTo>
                    <a:pt x="83" y="227"/>
                  </a:lnTo>
                  <a:lnTo>
                    <a:pt x="30" y="245"/>
                  </a:lnTo>
                  <a:lnTo>
                    <a:pt x="30" y="24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" name="Freeform 13"/>
            <p:cNvSpPr>
              <a:spLocks/>
            </p:cNvSpPr>
            <p:nvPr userDrawn="1"/>
          </p:nvSpPr>
          <p:spPr bwMode="hidden">
            <a:xfrm>
              <a:off x="5327" y="1642"/>
              <a:ext cx="5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D1A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" name="Freeform 14"/>
            <p:cNvSpPr>
              <a:spLocks/>
            </p:cNvSpPr>
            <p:nvPr userDrawn="1"/>
          </p:nvSpPr>
          <p:spPr bwMode="hidden">
            <a:xfrm>
              <a:off x="3839" y="1728"/>
              <a:ext cx="716" cy="383"/>
            </a:xfrm>
            <a:custGeom>
              <a:avLst/>
              <a:gdLst/>
              <a:ahLst/>
              <a:cxnLst>
                <a:cxn ang="0">
                  <a:pos x="659" y="6"/>
                </a:cxn>
                <a:cxn ang="0">
                  <a:pos x="588" y="42"/>
                </a:cxn>
                <a:cxn ang="0">
                  <a:pos x="515" y="84"/>
                </a:cxn>
                <a:cxn ang="0">
                  <a:pos x="509" y="90"/>
                </a:cxn>
                <a:cxn ang="0">
                  <a:pos x="485" y="102"/>
                </a:cxn>
                <a:cxn ang="0">
                  <a:pos x="455" y="120"/>
                </a:cxn>
                <a:cxn ang="0">
                  <a:pos x="425" y="138"/>
                </a:cxn>
                <a:cxn ang="0">
                  <a:pos x="371" y="168"/>
                </a:cxn>
                <a:cxn ang="0">
                  <a:pos x="306" y="198"/>
                </a:cxn>
                <a:cxn ang="0">
                  <a:pos x="186" y="251"/>
                </a:cxn>
                <a:cxn ang="0">
                  <a:pos x="131" y="269"/>
                </a:cxn>
                <a:cxn ang="0">
                  <a:pos x="89" y="287"/>
                </a:cxn>
                <a:cxn ang="0">
                  <a:pos x="53" y="305"/>
                </a:cxn>
                <a:cxn ang="0">
                  <a:pos x="36" y="311"/>
                </a:cxn>
                <a:cxn ang="0">
                  <a:pos x="12" y="329"/>
                </a:cxn>
                <a:cxn ang="0">
                  <a:pos x="0" y="353"/>
                </a:cxn>
                <a:cxn ang="0">
                  <a:pos x="0" y="371"/>
                </a:cxn>
                <a:cxn ang="0">
                  <a:pos x="0" y="383"/>
                </a:cxn>
                <a:cxn ang="0">
                  <a:pos x="0" y="383"/>
                </a:cxn>
                <a:cxn ang="0">
                  <a:pos x="12" y="371"/>
                </a:cxn>
                <a:cxn ang="0">
                  <a:pos x="30" y="353"/>
                </a:cxn>
                <a:cxn ang="0">
                  <a:pos x="53" y="335"/>
                </a:cxn>
                <a:cxn ang="0">
                  <a:pos x="77" y="317"/>
                </a:cxn>
                <a:cxn ang="0">
                  <a:pos x="101" y="311"/>
                </a:cxn>
                <a:cxn ang="0">
                  <a:pos x="131" y="299"/>
                </a:cxn>
                <a:cxn ang="0">
                  <a:pos x="204" y="269"/>
                </a:cxn>
                <a:cxn ang="0">
                  <a:pos x="240" y="251"/>
                </a:cxn>
                <a:cxn ang="0">
                  <a:pos x="270" y="239"/>
                </a:cxn>
                <a:cxn ang="0">
                  <a:pos x="294" y="228"/>
                </a:cxn>
                <a:cxn ang="0">
                  <a:pos x="312" y="222"/>
                </a:cxn>
                <a:cxn ang="0">
                  <a:pos x="330" y="210"/>
                </a:cxn>
                <a:cxn ang="0">
                  <a:pos x="365" y="186"/>
                </a:cxn>
                <a:cxn ang="0">
                  <a:pos x="419" y="156"/>
                </a:cxn>
                <a:cxn ang="0">
                  <a:pos x="473" y="120"/>
                </a:cxn>
                <a:cxn ang="0">
                  <a:pos x="527" y="90"/>
                </a:cxn>
                <a:cxn ang="0">
                  <a:pos x="576" y="60"/>
                </a:cxn>
                <a:cxn ang="0">
                  <a:pos x="612" y="42"/>
                </a:cxn>
                <a:cxn ang="0">
                  <a:pos x="629" y="36"/>
                </a:cxn>
                <a:cxn ang="0">
                  <a:pos x="647" y="30"/>
                </a:cxn>
                <a:cxn ang="0">
                  <a:pos x="677" y="18"/>
                </a:cxn>
                <a:cxn ang="0">
                  <a:pos x="701" y="6"/>
                </a:cxn>
                <a:cxn ang="0">
                  <a:pos x="713" y="0"/>
                </a:cxn>
                <a:cxn ang="0">
                  <a:pos x="713" y="0"/>
                </a:cxn>
                <a:cxn ang="0">
                  <a:pos x="659" y="6"/>
                </a:cxn>
                <a:cxn ang="0">
                  <a:pos x="716" y="63"/>
                </a:cxn>
              </a:cxnLst>
              <a:rect l="0" t="0" r="r" b="b"/>
              <a:pathLst>
                <a:path w="716" h="383">
                  <a:moveTo>
                    <a:pt x="659" y="6"/>
                  </a:moveTo>
                  <a:lnTo>
                    <a:pt x="588" y="42"/>
                  </a:lnTo>
                  <a:lnTo>
                    <a:pt x="515" y="84"/>
                  </a:lnTo>
                  <a:lnTo>
                    <a:pt x="509" y="90"/>
                  </a:lnTo>
                  <a:lnTo>
                    <a:pt x="485" y="102"/>
                  </a:lnTo>
                  <a:lnTo>
                    <a:pt x="455" y="120"/>
                  </a:lnTo>
                  <a:lnTo>
                    <a:pt x="425" y="138"/>
                  </a:lnTo>
                  <a:lnTo>
                    <a:pt x="371" y="168"/>
                  </a:lnTo>
                  <a:lnTo>
                    <a:pt x="306" y="198"/>
                  </a:lnTo>
                  <a:lnTo>
                    <a:pt x="186" y="251"/>
                  </a:lnTo>
                  <a:lnTo>
                    <a:pt x="131" y="269"/>
                  </a:lnTo>
                  <a:lnTo>
                    <a:pt x="89" y="287"/>
                  </a:lnTo>
                  <a:lnTo>
                    <a:pt x="53" y="305"/>
                  </a:lnTo>
                  <a:lnTo>
                    <a:pt x="36" y="311"/>
                  </a:lnTo>
                  <a:lnTo>
                    <a:pt x="12" y="329"/>
                  </a:lnTo>
                  <a:lnTo>
                    <a:pt x="0" y="353"/>
                  </a:lnTo>
                  <a:lnTo>
                    <a:pt x="0" y="371"/>
                  </a:lnTo>
                  <a:lnTo>
                    <a:pt x="0" y="383"/>
                  </a:lnTo>
                  <a:lnTo>
                    <a:pt x="0" y="383"/>
                  </a:lnTo>
                  <a:lnTo>
                    <a:pt x="12" y="371"/>
                  </a:lnTo>
                  <a:lnTo>
                    <a:pt x="30" y="353"/>
                  </a:lnTo>
                  <a:lnTo>
                    <a:pt x="53" y="335"/>
                  </a:lnTo>
                  <a:lnTo>
                    <a:pt x="77" y="317"/>
                  </a:lnTo>
                  <a:lnTo>
                    <a:pt x="101" y="311"/>
                  </a:lnTo>
                  <a:lnTo>
                    <a:pt x="131" y="299"/>
                  </a:lnTo>
                  <a:lnTo>
                    <a:pt x="204" y="269"/>
                  </a:lnTo>
                  <a:lnTo>
                    <a:pt x="240" y="251"/>
                  </a:lnTo>
                  <a:lnTo>
                    <a:pt x="270" y="239"/>
                  </a:lnTo>
                  <a:lnTo>
                    <a:pt x="294" y="228"/>
                  </a:lnTo>
                  <a:lnTo>
                    <a:pt x="312" y="222"/>
                  </a:lnTo>
                  <a:lnTo>
                    <a:pt x="330" y="210"/>
                  </a:lnTo>
                  <a:lnTo>
                    <a:pt x="365" y="186"/>
                  </a:lnTo>
                  <a:lnTo>
                    <a:pt x="419" y="156"/>
                  </a:lnTo>
                  <a:lnTo>
                    <a:pt x="473" y="120"/>
                  </a:lnTo>
                  <a:lnTo>
                    <a:pt x="527" y="90"/>
                  </a:lnTo>
                  <a:lnTo>
                    <a:pt x="576" y="60"/>
                  </a:lnTo>
                  <a:lnTo>
                    <a:pt x="612" y="42"/>
                  </a:lnTo>
                  <a:lnTo>
                    <a:pt x="629" y="36"/>
                  </a:lnTo>
                  <a:lnTo>
                    <a:pt x="647" y="30"/>
                  </a:lnTo>
                  <a:lnTo>
                    <a:pt x="677" y="18"/>
                  </a:lnTo>
                  <a:lnTo>
                    <a:pt x="701" y="6"/>
                  </a:lnTo>
                  <a:lnTo>
                    <a:pt x="713" y="0"/>
                  </a:lnTo>
                  <a:lnTo>
                    <a:pt x="713" y="0"/>
                  </a:lnTo>
                  <a:lnTo>
                    <a:pt x="659" y="6"/>
                  </a:lnTo>
                  <a:lnTo>
                    <a:pt x="716" y="63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" name="Freeform 15"/>
            <p:cNvSpPr>
              <a:spLocks/>
            </p:cNvSpPr>
            <p:nvPr userDrawn="1"/>
          </p:nvSpPr>
          <p:spPr bwMode="hidden">
            <a:xfrm>
              <a:off x="3453" y="2271"/>
              <a:ext cx="318" cy="225"/>
            </a:xfrm>
            <a:custGeom>
              <a:avLst/>
              <a:gdLst/>
              <a:ahLst/>
              <a:cxnLst>
                <a:cxn ang="0">
                  <a:pos x="6" y="225"/>
                </a:cxn>
                <a:cxn ang="0">
                  <a:pos x="0" y="195"/>
                </a:cxn>
                <a:cxn ang="0">
                  <a:pos x="315" y="0"/>
                </a:cxn>
                <a:cxn ang="0">
                  <a:pos x="303" y="27"/>
                </a:cxn>
                <a:cxn ang="0">
                  <a:pos x="318" y="42"/>
                </a:cxn>
              </a:cxnLst>
              <a:rect l="0" t="0" r="r" b="b"/>
              <a:pathLst>
                <a:path w="318" h="225">
                  <a:moveTo>
                    <a:pt x="6" y="225"/>
                  </a:moveTo>
                  <a:lnTo>
                    <a:pt x="0" y="195"/>
                  </a:lnTo>
                  <a:lnTo>
                    <a:pt x="315" y="0"/>
                  </a:lnTo>
                  <a:lnTo>
                    <a:pt x="303" y="27"/>
                  </a:lnTo>
                  <a:lnTo>
                    <a:pt x="318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" name="Freeform 16"/>
            <p:cNvSpPr>
              <a:spLocks/>
            </p:cNvSpPr>
            <p:nvPr userDrawn="1"/>
          </p:nvSpPr>
          <p:spPr bwMode="hidden">
            <a:xfrm>
              <a:off x="0" y="2658"/>
              <a:ext cx="2595" cy="933"/>
            </a:xfrm>
            <a:custGeom>
              <a:avLst/>
              <a:gdLst/>
              <a:ahLst/>
              <a:cxnLst>
                <a:cxn ang="0">
                  <a:pos x="1050" y="657"/>
                </a:cxn>
                <a:cxn ang="0">
                  <a:pos x="1581" y="690"/>
                </a:cxn>
                <a:cxn ang="0">
                  <a:pos x="1671" y="723"/>
                </a:cxn>
                <a:cxn ang="0">
                  <a:pos x="1176" y="621"/>
                </a:cxn>
                <a:cxn ang="0">
                  <a:pos x="1854" y="567"/>
                </a:cxn>
                <a:cxn ang="0">
                  <a:pos x="1869" y="612"/>
                </a:cxn>
                <a:cxn ang="0">
                  <a:pos x="2103" y="861"/>
                </a:cxn>
                <a:cxn ang="0">
                  <a:pos x="1883" y="520"/>
                </a:cxn>
                <a:cxn ang="0">
                  <a:pos x="1842" y="490"/>
                </a:cxn>
                <a:cxn ang="0">
                  <a:pos x="1770" y="466"/>
                </a:cxn>
                <a:cxn ang="0">
                  <a:pos x="1740" y="448"/>
                </a:cxn>
                <a:cxn ang="0">
                  <a:pos x="1758" y="436"/>
                </a:cxn>
                <a:cxn ang="0">
                  <a:pos x="1830" y="430"/>
                </a:cxn>
                <a:cxn ang="0">
                  <a:pos x="1877" y="424"/>
                </a:cxn>
                <a:cxn ang="0">
                  <a:pos x="1955" y="394"/>
                </a:cxn>
                <a:cxn ang="0">
                  <a:pos x="2052" y="396"/>
                </a:cxn>
                <a:cxn ang="0">
                  <a:pos x="2253" y="732"/>
                </a:cxn>
                <a:cxn ang="0">
                  <a:pos x="2415" y="933"/>
                </a:cxn>
                <a:cxn ang="0">
                  <a:pos x="2397" y="828"/>
                </a:cxn>
                <a:cxn ang="0">
                  <a:pos x="2088" y="400"/>
                </a:cxn>
                <a:cxn ang="0">
                  <a:pos x="2046" y="346"/>
                </a:cxn>
                <a:cxn ang="0">
                  <a:pos x="1997" y="304"/>
                </a:cxn>
                <a:cxn ang="0">
                  <a:pos x="1967" y="286"/>
                </a:cxn>
                <a:cxn ang="0">
                  <a:pos x="1973" y="286"/>
                </a:cxn>
                <a:cxn ang="0">
                  <a:pos x="2009" y="286"/>
                </a:cxn>
                <a:cxn ang="0">
                  <a:pos x="2082" y="322"/>
                </a:cxn>
                <a:cxn ang="0">
                  <a:pos x="2199" y="384"/>
                </a:cxn>
                <a:cxn ang="0">
                  <a:pos x="2394" y="448"/>
                </a:cxn>
                <a:cxn ang="0">
                  <a:pos x="2595" y="516"/>
                </a:cxn>
                <a:cxn ang="0">
                  <a:pos x="2388" y="424"/>
                </a:cxn>
                <a:cxn ang="0">
                  <a:pos x="2219" y="340"/>
                </a:cxn>
                <a:cxn ang="0">
                  <a:pos x="2052" y="280"/>
                </a:cxn>
                <a:cxn ang="0">
                  <a:pos x="1955" y="262"/>
                </a:cxn>
                <a:cxn ang="0">
                  <a:pos x="1877" y="274"/>
                </a:cxn>
                <a:cxn ang="0">
                  <a:pos x="1752" y="274"/>
                </a:cxn>
                <a:cxn ang="0">
                  <a:pos x="1661" y="292"/>
                </a:cxn>
                <a:cxn ang="0">
                  <a:pos x="1607" y="316"/>
                </a:cxn>
                <a:cxn ang="0">
                  <a:pos x="1589" y="322"/>
                </a:cxn>
                <a:cxn ang="0">
                  <a:pos x="1409" y="358"/>
                </a:cxn>
                <a:cxn ang="0">
                  <a:pos x="1152" y="442"/>
                </a:cxn>
                <a:cxn ang="0">
                  <a:pos x="966" y="460"/>
                </a:cxn>
                <a:cxn ang="0">
                  <a:pos x="870" y="442"/>
                </a:cxn>
                <a:cxn ang="0">
                  <a:pos x="828" y="430"/>
                </a:cxn>
                <a:cxn ang="0">
                  <a:pos x="743" y="388"/>
                </a:cxn>
                <a:cxn ang="0">
                  <a:pos x="636" y="334"/>
                </a:cxn>
                <a:cxn ang="0">
                  <a:pos x="467" y="256"/>
                </a:cxn>
                <a:cxn ang="0">
                  <a:pos x="0" y="0"/>
                </a:cxn>
                <a:cxn ang="0">
                  <a:pos x="585" y="390"/>
                </a:cxn>
                <a:cxn ang="0">
                  <a:pos x="849" y="543"/>
                </a:cxn>
                <a:cxn ang="0">
                  <a:pos x="897" y="621"/>
                </a:cxn>
              </a:cxnLst>
              <a:rect l="0" t="0" r="r" b="b"/>
              <a:pathLst>
                <a:path w="2595" h="933">
                  <a:moveTo>
                    <a:pt x="981" y="675"/>
                  </a:moveTo>
                  <a:lnTo>
                    <a:pt x="1050" y="657"/>
                  </a:lnTo>
                  <a:lnTo>
                    <a:pt x="1143" y="651"/>
                  </a:lnTo>
                  <a:lnTo>
                    <a:pt x="1581" y="690"/>
                  </a:lnTo>
                  <a:lnTo>
                    <a:pt x="1623" y="738"/>
                  </a:lnTo>
                  <a:lnTo>
                    <a:pt x="1671" y="723"/>
                  </a:lnTo>
                  <a:lnTo>
                    <a:pt x="1656" y="675"/>
                  </a:lnTo>
                  <a:lnTo>
                    <a:pt x="1176" y="621"/>
                  </a:lnTo>
                  <a:lnTo>
                    <a:pt x="1797" y="534"/>
                  </a:lnTo>
                  <a:lnTo>
                    <a:pt x="1854" y="567"/>
                  </a:lnTo>
                  <a:lnTo>
                    <a:pt x="1881" y="585"/>
                  </a:lnTo>
                  <a:lnTo>
                    <a:pt x="1869" y="612"/>
                  </a:lnTo>
                  <a:lnTo>
                    <a:pt x="1995" y="852"/>
                  </a:lnTo>
                  <a:lnTo>
                    <a:pt x="2103" y="861"/>
                  </a:lnTo>
                  <a:lnTo>
                    <a:pt x="1889" y="538"/>
                  </a:lnTo>
                  <a:lnTo>
                    <a:pt x="1883" y="520"/>
                  </a:lnTo>
                  <a:lnTo>
                    <a:pt x="1872" y="508"/>
                  </a:lnTo>
                  <a:lnTo>
                    <a:pt x="1842" y="490"/>
                  </a:lnTo>
                  <a:lnTo>
                    <a:pt x="1806" y="478"/>
                  </a:lnTo>
                  <a:lnTo>
                    <a:pt x="1770" y="466"/>
                  </a:lnTo>
                  <a:lnTo>
                    <a:pt x="1752" y="454"/>
                  </a:lnTo>
                  <a:lnTo>
                    <a:pt x="1740" y="448"/>
                  </a:lnTo>
                  <a:lnTo>
                    <a:pt x="1746" y="436"/>
                  </a:lnTo>
                  <a:lnTo>
                    <a:pt x="1758" y="436"/>
                  </a:lnTo>
                  <a:lnTo>
                    <a:pt x="1782" y="430"/>
                  </a:lnTo>
                  <a:lnTo>
                    <a:pt x="1830" y="430"/>
                  </a:lnTo>
                  <a:lnTo>
                    <a:pt x="1854" y="430"/>
                  </a:lnTo>
                  <a:lnTo>
                    <a:pt x="1877" y="424"/>
                  </a:lnTo>
                  <a:lnTo>
                    <a:pt x="1925" y="400"/>
                  </a:lnTo>
                  <a:lnTo>
                    <a:pt x="1955" y="394"/>
                  </a:lnTo>
                  <a:lnTo>
                    <a:pt x="1979" y="394"/>
                  </a:lnTo>
                  <a:lnTo>
                    <a:pt x="2052" y="396"/>
                  </a:lnTo>
                  <a:lnTo>
                    <a:pt x="2046" y="456"/>
                  </a:lnTo>
                  <a:lnTo>
                    <a:pt x="2253" y="732"/>
                  </a:lnTo>
                  <a:lnTo>
                    <a:pt x="2334" y="816"/>
                  </a:lnTo>
                  <a:lnTo>
                    <a:pt x="2415" y="933"/>
                  </a:lnTo>
                  <a:lnTo>
                    <a:pt x="2430" y="909"/>
                  </a:lnTo>
                  <a:lnTo>
                    <a:pt x="2397" y="828"/>
                  </a:lnTo>
                  <a:lnTo>
                    <a:pt x="2094" y="412"/>
                  </a:lnTo>
                  <a:lnTo>
                    <a:pt x="2088" y="400"/>
                  </a:lnTo>
                  <a:lnTo>
                    <a:pt x="2076" y="376"/>
                  </a:lnTo>
                  <a:lnTo>
                    <a:pt x="2046" y="346"/>
                  </a:lnTo>
                  <a:lnTo>
                    <a:pt x="2015" y="322"/>
                  </a:lnTo>
                  <a:lnTo>
                    <a:pt x="1997" y="304"/>
                  </a:lnTo>
                  <a:lnTo>
                    <a:pt x="1979" y="292"/>
                  </a:lnTo>
                  <a:lnTo>
                    <a:pt x="1967" y="286"/>
                  </a:lnTo>
                  <a:lnTo>
                    <a:pt x="1967" y="286"/>
                  </a:lnTo>
                  <a:lnTo>
                    <a:pt x="1973" y="286"/>
                  </a:lnTo>
                  <a:lnTo>
                    <a:pt x="1985" y="286"/>
                  </a:lnTo>
                  <a:lnTo>
                    <a:pt x="2009" y="286"/>
                  </a:lnTo>
                  <a:lnTo>
                    <a:pt x="2040" y="298"/>
                  </a:lnTo>
                  <a:lnTo>
                    <a:pt x="2082" y="322"/>
                  </a:lnTo>
                  <a:lnTo>
                    <a:pt x="2124" y="348"/>
                  </a:lnTo>
                  <a:lnTo>
                    <a:pt x="2199" y="384"/>
                  </a:lnTo>
                  <a:lnTo>
                    <a:pt x="2325" y="426"/>
                  </a:lnTo>
                  <a:lnTo>
                    <a:pt x="2394" y="448"/>
                  </a:lnTo>
                  <a:lnTo>
                    <a:pt x="2523" y="522"/>
                  </a:lnTo>
                  <a:lnTo>
                    <a:pt x="2595" y="516"/>
                  </a:lnTo>
                  <a:lnTo>
                    <a:pt x="2442" y="454"/>
                  </a:lnTo>
                  <a:lnTo>
                    <a:pt x="2388" y="424"/>
                  </a:lnTo>
                  <a:lnTo>
                    <a:pt x="2327" y="388"/>
                  </a:lnTo>
                  <a:lnTo>
                    <a:pt x="2219" y="340"/>
                  </a:lnTo>
                  <a:lnTo>
                    <a:pt x="2106" y="292"/>
                  </a:lnTo>
                  <a:lnTo>
                    <a:pt x="2052" y="280"/>
                  </a:lnTo>
                  <a:lnTo>
                    <a:pt x="2003" y="268"/>
                  </a:lnTo>
                  <a:lnTo>
                    <a:pt x="1955" y="262"/>
                  </a:lnTo>
                  <a:lnTo>
                    <a:pt x="1919" y="268"/>
                  </a:lnTo>
                  <a:lnTo>
                    <a:pt x="1877" y="274"/>
                  </a:lnTo>
                  <a:lnTo>
                    <a:pt x="1812" y="274"/>
                  </a:lnTo>
                  <a:lnTo>
                    <a:pt x="1752" y="274"/>
                  </a:lnTo>
                  <a:lnTo>
                    <a:pt x="1703" y="286"/>
                  </a:lnTo>
                  <a:lnTo>
                    <a:pt x="1661" y="292"/>
                  </a:lnTo>
                  <a:lnTo>
                    <a:pt x="1631" y="304"/>
                  </a:lnTo>
                  <a:lnTo>
                    <a:pt x="1607" y="316"/>
                  </a:lnTo>
                  <a:lnTo>
                    <a:pt x="1595" y="322"/>
                  </a:lnTo>
                  <a:lnTo>
                    <a:pt x="1589" y="322"/>
                  </a:lnTo>
                  <a:lnTo>
                    <a:pt x="1500" y="334"/>
                  </a:lnTo>
                  <a:lnTo>
                    <a:pt x="1409" y="358"/>
                  </a:lnTo>
                  <a:lnTo>
                    <a:pt x="1236" y="418"/>
                  </a:lnTo>
                  <a:lnTo>
                    <a:pt x="1152" y="442"/>
                  </a:lnTo>
                  <a:lnTo>
                    <a:pt x="1061" y="460"/>
                  </a:lnTo>
                  <a:lnTo>
                    <a:pt x="966" y="460"/>
                  </a:lnTo>
                  <a:lnTo>
                    <a:pt x="918" y="454"/>
                  </a:lnTo>
                  <a:lnTo>
                    <a:pt x="870" y="442"/>
                  </a:lnTo>
                  <a:lnTo>
                    <a:pt x="858" y="436"/>
                  </a:lnTo>
                  <a:lnTo>
                    <a:pt x="828" y="430"/>
                  </a:lnTo>
                  <a:lnTo>
                    <a:pt x="791" y="412"/>
                  </a:lnTo>
                  <a:lnTo>
                    <a:pt x="743" y="388"/>
                  </a:lnTo>
                  <a:lnTo>
                    <a:pt x="690" y="364"/>
                  </a:lnTo>
                  <a:lnTo>
                    <a:pt x="636" y="334"/>
                  </a:lnTo>
                  <a:lnTo>
                    <a:pt x="515" y="280"/>
                  </a:lnTo>
                  <a:lnTo>
                    <a:pt x="467" y="256"/>
                  </a:lnTo>
                  <a:lnTo>
                    <a:pt x="443" y="244"/>
                  </a:lnTo>
                  <a:lnTo>
                    <a:pt x="0" y="0"/>
                  </a:lnTo>
                  <a:lnTo>
                    <a:pt x="123" y="120"/>
                  </a:lnTo>
                  <a:lnTo>
                    <a:pt x="585" y="390"/>
                  </a:lnTo>
                  <a:lnTo>
                    <a:pt x="708" y="462"/>
                  </a:lnTo>
                  <a:lnTo>
                    <a:pt x="849" y="543"/>
                  </a:lnTo>
                  <a:lnTo>
                    <a:pt x="882" y="564"/>
                  </a:lnTo>
                  <a:lnTo>
                    <a:pt x="897" y="621"/>
                  </a:lnTo>
                  <a:lnTo>
                    <a:pt x="981" y="67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hidden">
            <a:xfrm>
              <a:off x="0" y="2994"/>
              <a:ext cx="2723" cy="1091"/>
            </a:xfrm>
            <a:custGeom>
              <a:avLst/>
              <a:gdLst/>
              <a:ahLst/>
              <a:cxnLst>
                <a:cxn ang="0">
                  <a:pos x="2370" y="72"/>
                </a:cxn>
                <a:cxn ang="0">
                  <a:pos x="2597" y="198"/>
                </a:cxn>
                <a:cxn ang="0">
                  <a:pos x="2639" y="276"/>
                </a:cxn>
                <a:cxn ang="0">
                  <a:pos x="2453" y="264"/>
                </a:cxn>
                <a:cxn ang="0">
                  <a:pos x="2297" y="204"/>
                </a:cxn>
                <a:cxn ang="0">
                  <a:pos x="2112" y="66"/>
                </a:cxn>
                <a:cxn ang="0">
                  <a:pos x="2088" y="72"/>
                </a:cxn>
                <a:cxn ang="0">
                  <a:pos x="2106" y="114"/>
                </a:cxn>
                <a:cxn ang="0">
                  <a:pos x="2412" y="552"/>
                </a:cxn>
                <a:cxn ang="0">
                  <a:pos x="2279" y="564"/>
                </a:cxn>
                <a:cxn ang="0">
                  <a:pos x="2189" y="492"/>
                </a:cxn>
                <a:cxn ang="0">
                  <a:pos x="2058" y="330"/>
                </a:cxn>
                <a:cxn ang="0">
                  <a:pos x="1991" y="234"/>
                </a:cxn>
                <a:cxn ang="0">
                  <a:pos x="1949" y="174"/>
                </a:cxn>
                <a:cxn ang="0">
                  <a:pos x="1824" y="132"/>
                </a:cxn>
                <a:cxn ang="0">
                  <a:pos x="1794" y="144"/>
                </a:cxn>
                <a:cxn ang="0">
                  <a:pos x="1895" y="222"/>
                </a:cxn>
                <a:cxn ang="0">
                  <a:pos x="1943" y="366"/>
                </a:cxn>
                <a:cxn ang="0">
                  <a:pos x="2064" y="630"/>
                </a:cxn>
                <a:cxn ang="0">
                  <a:pos x="2052" y="695"/>
                </a:cxn>
                <a:cxn ang="0">
                  <a:pos x="1955" y="683"/>
                </a:cxn>
                <a:cxn ang="0">
                  <a:pos x="1913" y="636"/>
                </a:cxn>
                <a:cxn ang="0">
                  <a:pos x="1703" y="312"/>
                </a:cxn>
                <a:cxn ang="0">
                  <a:pos x="1637" y="276"/>
                </a:cxn>
                <a:cxn ang="0">
                  <a:pos x="1643" y="318"/>
                </a:cxn>
                <a:cxn ang="0">
                  <a:pos x="1673" y="408"/>
                </a:cxn>
                <a:cxn ang="0">
                  <a:pos x="1716" y="779"/>
                </a:cxn>
                <a:cxn ang="0">
                  <a:pos x="1691" y="737"/>
                </a:cxn>
                <a:cxn ang="0">
                  <a:pos x="1613" y="582"/>
                </a:cxn>
                <a:cxn ang="0">
                  <a:pos x="1494" y="480"/>
                </a:cxn>
                <a:cxn ang="0">
                  <a:pos x="1248" y="528"/>
                </a:cxn>
                <a:cxn ang="0">
                  <a:pos x="996" y="630"/>
                </a:cxn>
                <a:cxn ang="0">
                  <a:pos x="714" y="534"/>
                </a:cxn>
                <a:cxn ang="0">
                  <a:pos x="198" y="288"/>
                </a:cxn>
                <a:cxn ang="0">
                  <a:pos x="0" y="460"/>
                </a:cxn>
                <a:cxn ang="0">
                  <a:pos x="288" y="570"/>
                </a:cxn>
                <a:cxn ang="0">
                  <a:pos x="461" y="654"/>
                </a:cxn>
                <a:cxn ang="0">
                  <a:pos x="725" y="755"/>
                </a:cxn>
                <a:cxn ang="0">
                  <a:pos x="966" y="791"/>
                </a:cxn>
                <a:cxn ang="0">
                  <a:pos x="1176" y="779"/>
                </a:cxn>
                <a:cxn ang="0">
                  <a:pos x="1278" y="791"/>
                </a:cxn>
                <a:cxn ang="0">
                  <a:pos x="1404" y="845"/>
                </a:cxn>
                <a:cxn ang="0">
                  <a:pos x="1416" y="887"/>
                </a:cxn>
                <a:cxn ang="0">
                  <a:pos x="1361" y="923"/>
                </a:cxn>
                <a:cxn ang="0">
                  <a:pos x="1385" y="1007"/>
                </a:cxn>
                <a:cxn ang="0">
                  <a:pos x="1494" y="1085"/>
                </a:cxn>
                <a:cxn ang="0">
                  <a:pos x="1697" y="1043"/>
                </a:cxn>
                <a:cxn ang="0">
                  <a:pos x="1812" y="989"/>
                </a:cxn>
                <a:cxn ang="0">
                  <a:pos x="1973" y="917"/>
                </a:cxn>
                <a:cxn ang="0">
                  <a:pos x="2201" y="899"/>
                </a:cxn>
                <a:cxn ang="0">
                  <a:pos x="2364" y="863"/>
                </a:cxn>
                <a:cxn ang="0">
                  <a:pos x="2400" y="743"/>
                </a:cxn>
                <a:cxn ang="0">
                  <a:pos x="2471" y="701"/>
                </a:cxn>
                <a:cxn ang="0">
                  <a:pos x="2621" y="504"/>
                </a:cxn>
                <a:cxn ang="0">
                  <a:pos x="2693" y="374"/>
                </a:cxn>
              </a:cxnLst>
              <a:rect l="0" t="0" r="r" b="b"/>
              <a:pathLst>
                <a:path w="2723" h="1091">
                  <a:moveTo>
                    <a:pt x="2723" y="299"/>
                  </a:moveTo>
                  <a:lnTo>
                    <a:pt x="2715" y="240"/>
                  </a:lnTo>
                  <a:lnTo>
                    <a:pt x="2656" y="195"/>
                  </a:lnTo>
                  <a:lnTo>
                    <a:pt x="2370" y="72"/>
                  </a:lnTo>
                  <a:lnTo>
                    <a:pt x="2303" y="54"/>
                  </a:lnTo>
                  <a:lnTo>
                    <a:pt x="2585" y="186"/>
                  </a:lnTo>
                  <a:lnTo>
                    <a:pt x="2591" y="192"/>
                  </a:lnTo>
                  <a:lnTo>
                    <a:pt x="2597" y="198"/>
                  </a:lnTo>
                  <a:lnTo>
                    <a:pt x="2621" y="228"/>
                  </a:lnTo>
                  <a:lnTo>
                    <a:pt x="2639" y="258"/>
                  </a:lnTo>
                  <a:lnTo>
                    <a:pt x="2646" y="270"/>
                  </a:lnTo>
                  <a:lnTo>
                    <a:pt x="2639" y="276"/>
                  </a:lnTo>
                  <a:lnTo>
                    <a:pt x="2603" y="282"/>
                  </a:lnTo>
                  <a:lnTo>
                    <a:pt x="2555" y="282"/>
                  </a:lnTo>
                  <a:lnTo>
                    <a:pt x="2507" y="276"/>
                  </a:lnTo>
                  <a:lnTo>
                    <a:pt x="2453" y="264"/>
                  </a:lnTo>
                  <a:lnTo>
                    <a:pt x="2394" y="246"/>
                  </a:lnTo>
                  <a:lnTo>
                    <a:pt x="2340" y="222"/>
                  </a:lnTo>
                  <a:lnTo>
                    <a:pt x="2321" y="216"/>
                  </a:lnTo>
                  <a:lnTo>
                    <a:pt x="2297" y="204"/>
                  </a:lnTo>
                  <a:lnTo>
                    <a:pt x="2171" y="126"/>
                  </a:lnTo>
                  <a:lnTo>
                    <a:pt x="2165" y="120"/>
                  </a:lnTo>
                  <a:lnTo>
                    <a:pt x="2154" y="102"/>
                  </a:lnTo>
                  <a:lnTo>
                    <a:pt x="2112" y="66"/>
                  </a:lnTo>
                  <a:lnTo>
                    <a:pt x="2064" y="24"/>
                  </a:lnTo>
                  <a:lnTo>
                    <a:pt x="2046" y="6"/>
                  </a:lnTo>
                  <a:lnTo>
                    <a:pt x="2034" y="0"/>
                  </a:lnTo>
                  <a:lnTo>
                    <a:pt x="2088" y="72"/>
                  </a:lnTo>
                  <a:lnTo>
                    <a:pt x="2106" y="108"/>
                  </a:lnTo>
                  <a:lnTo>
                    <a:pt x="2106" y="108"/>
                  </a:lnTo>
                  <a:lnTo>
                    <a:pt x="2106" y="108"/>
                  </a:lnTo>
                  <a:lnTo>
                    <a:pt x="2106" y="114"/>
                  </a:lnTo>
                  <a:lnTo>
                    <a:pt x="2112" y="114"/>
                  </a:lnTo>
                  <a:lnTo>
                    <a:pt x="2406" y="516"/>
                  </a:lnTo>
                  <a:lnTo>
                    <a:pt x="2412" y="534"/>
                  </a:lnTo>
                  <a:lnTo>
                    <a:pt x="2412" y="552"/>
                  </a:lnTo>
                  <a:lnTo>
                    <a:pt x="2394" y="576"/>
                  </a:lnTo>
                  <a:lnTo>
                    <a:pt x="2364" y="588"/>
                  </a:lnTo>
                  <a:lnTo>
                    <a:pt x="2321" y="588"/>
                  </a:lnTo>
                  <a:lnTo>
                    <a:pt x="2279" y="564"/>
                  </a:lnTo>
                  <a:lnTo>
                    <a:pt x="2237" y="534"/>
                  </a:lnTo>
                  <a:lnTo>
                    <a:pt x="2201" y="504"/>
                  </a:lnTo>
                  <a:lnTo>
                    <a:pt x="2195" y="498"/>
                  </a:lnTo>
                  <a:lnTo>
                    <a:pt x="2189" y="492"/>
                  </a:lnTo>
                  <a:lnTo>
                    <a:pt x="2171" y="462"/>
                  </a:lnTo>
                  <a:lnTo>
                    <a:pt x="2142" y="420"/>
                  </a:lnTo>
                  <a:lnTo>
                    <a:pt x="2100" y="378"/>
                  </a:lnTo>
                  <a:lnTo>
                    <a:pt x="2058" y="330"/>
                  </a:lnTo>
                  <a:lnTo>
                    <a:pt x="2040" y="318"/>
                  </a:lnTo>
                  <a:lnTo>
                    <a:pt x="2028" y="300"/>
                  </a:lnTo>
                  <a:lnTo>
                    <a:pt x="2009" y="264"/>
                  </a:lnTo>
                  <a:lnTo>
                    <a:pt x="1991" y="234"/>
                  </a:lnTo>
                  <a:lnTo>
                    <a:pt x="1985" y="210"/>
                  </a:lnTo>
                  <a:lnTo>
                    <a:pt x="1973" y="192"/>
                  </a:lnTo>
                  <a:lnTo>
                    <a:pt x="1967" y="180"/>
                  </a:lnTo>
                  <a:lnTo>
                    <a:pt x="1949" y="174"/>
                  </a:lnTo>
                  <a:lnTo>
                    <a:pt x="1907" y="156"/>
                  </a:lnTo>
                  <a:lnTo>
                    <a:pt x="1860" y="138"/>
                  </a:lnTo>
                  <a:lnTo>
                    <a:pt x="1836" y="132"/>
                  </a:lnTo>
                  <a:lnTo>
                    <a:pt x="1824" y="132"/>
                  </a:lnTo>
                  <a:lnTo>
                    <a:pt x="1806" y="132"/>
                  </a:lnTo>
                  <a:lnTo>
                    <a:pt x="1800" y="138"/>
                  </a:lnTo>
                  <a:lnTo>
                    <a:pt x="1794" y="144"/>
                  </a:lnTo>
                  <a:lnTo>
                    <a:pt x="1794" y="144"/>
                  </a:lnTo>
                  <a:lnTo>
                    <a:pt x="1842" y="156"/>
                  </a:lnTo>
                  <a:lnTo>
                    <a:pt x="1872" y="180"/>
                  </a:lnTo>
                  <a:lnTo>
                    <a:pt x="1889" y="204"/>
                  </a:lnTo>
                  <a:lnTo>
                    <a:pt x="1895" y="222"/>
                  </a:lnTo>
                  <a:lnTo>
                    <a:pt x="1889" y="240"/>
                  </a:lnTo>
                  <a:lnTo>
                    <a:pt x="1901" y="270"/>
                  </a:lnTo>
                  <a:lnTo>
                    <a:pt x="1919" y="318"/>
                  </a:lnTo>
                  <a:lnTo>
                    <a:pt x="1943" y="366"/>
                  </a:lnTo>
                  <a:lnTo>
                    <a:pt x="1991" y="480"/>
                  </a:lnTo>
                  <a:lnTo>
                    <a:pt x="2021" y="534"/>
                  </a:lnTo>
                  <a:lnTo>
                    <a:pt x="2040" y="582"/>
                  </a:lnTo>
                  <a:lnTo>
                    <a:pt x="2064" y="630"/>
                  </a:lnTo>
                  <a:lnTo>
                    <a:pt x="2076" y="666"/>
                  </a:lnTo>
                  <a:lnTo>
                    <a:pt x="2082" y="683"/>
                  </a:lnTo>
                  <a:lnTo>
                    <a:pt x="2070" y="695"/>
                  </a:lnTo>
                  <a:lnTo>
                    <a:pt x="2052" y="695"/>
                  </a:lnTo>
                  <a:lnTo>
                    <a:pt x="2021" y="695"/>
                  </a:lnTo>
                  <a:lnTo>
                    <a:pt x="1997" y="695"/>
                  </a:lnTo>
                  <a:lnTo>
                    <a:pt x="1973" y="689"/>
                  </a:lnTo>
                  <a:lnTo>
                    <a:pt x="1955" y="683"/>
                  </a:lnTo>
                  <a:lnTo>
                    <a:pt x="1949" y="683"/>
                  </a:lnTo>
                  <a:lnTo>
                    <a:pt x="1949" y="677"/>
                  </a:lnTo>
                  <a:lnTo>
                    <a:pt x="1943" y="672"/>
                  </a:lnTo>
                  <a:lnTo>
                    <a:pt x="1913" y="636"/>
                  </a:lnTo>
                  <a:lnTo>
                    <a:pt x="1806" y="324"/>
                  </a:lnTo>
                  <a:lnTo>
                    <a:pt x="1776" y="330"/>
                  </a:lnTo>
                  <a:lnTo>
                    <a:pt x="1746" y="330"/>
                  </a:lnTo>
                  <a:lnTo>
                    <a:pt x="1703" y="312"/>
                  </a:lnTo>
                  <a:lnTo>
                    <a:pt x="1673" y="288"/>
                  </a:lnTo>
                  <a:lnTo>
                    <a:pt x="1667" y="276"/>
                  </a:lnTo>
                  <a:lnTo>
                    <a:pt x="1655" y="270"/>
                  </a:lnTo>
                  <a:lnTo>
                    <a:pt x="1637" y="276"/>
                  </a:lnTo>
                  <a:lnTo>
                    <a:pt x="1631" y="288"/>
                  </a:lnTo>
                  <a:lnTo>
                    <a:pt x="1625" y="306"/>
                  </a:lnTo>
                  <a:lnTo>
                    <a:pt x="1625" y="312"/>
                  </a:lnTo>
                  <a:lnTo>
                    <a:pt x="1643" y="318"/>
                  </a:lnTo>
                  <a:lnTo>
                    <a:pt x="1655" y="336"/>
                  </a:lnTo>
                  <a:lnTo>
                    <a:pt x="1667" y="366"/>
                  </a:lnTo>
                  <a:lnTo>
                    <a:pt x="1673" y="402"/>
                  </a:lnTo>
                  <a:lnTo>
                    <a:pt x="1673" y="408"/>
                  </a:lnTo>
                  <a:lnTo>
                    <a:pt x="1673" y="414"/>
                  </a:lnTo>
                  <a:lnTo>
                    <a:pt x="1716" y="761"/>
                  </a:lnTo>
                  <a:lnTo>
                    <a:pt x="1716" y="773"/>
                  </a:lnTo>
                  <a:lnTo>
                    <a:pt x="1716" y="779"/>
                  </a:lnTo>
                  <a:lnTo>
                    <a:pt x="1709" y="773"/>
                  </a:lnTo>
                  <a:lnTo>
                    <a:pt x="1703" y="755"/>
                  </a:lnTo>
                  <a:lnTo>
                    <a:pt x="1697" y="749"/>
                  </a:lnTo>
                  <a:lnTo>
                    <a:pt x="1691" y="737"/>
                  </a:lnTo>
                  <a:lnTo>
                    <a:pt x="1679" y="713"/>
                  </a:lnTo>
                  <a:lnTo>
                    <a:pt x="1661" y="672"/>
                  </a:lnTo>
                  <a:lnTo>
                    <a:pt x="1643" y="630"/>
                  </a:lnTo>
                  <a:lnTo>
                    <a:pt x="1613" y="582"/>
                  </a:lnTo>
                  <a:lnTo>
                    <a:pt x="1589" y="540"/>
                  </a:lnTo>
                  <a:lnTo>
                    <a:pt x="1560" y="510"/>
                  </a:lnTo>
                  <a:lnTo>
                    <a:pt x="1536" y="492"/>
                  </a:lnTo>
                  <a:lnTo>
                    <a:pt x="1494" y="480"/>
                  </a:lnTo>
                  <a:lnTo>
                    <a:pt x="1446" y="480"/>
                  </a:lnTo>
                  <a:lnTo>
                    <a:pt x="1397" y="486"/>
                  </a:lnTo>
                  <a:lnTo>
                    <a:pt x="1349" y="498"/>
                  </a:lnTo>
                  <a:lnTo>
                    <a:pt x="1248" y="528"/>
                  </a:lnTo>
                  <a:lnTo>
                    <a:pt x="1158" y="570"/>
                  </a:lnTo>
                  <a:lnTo>
                    <a:pt x="1104" y="600"/>
                  </a:lnTo>
                  <a:lnTo>
                    <a:pt x="1037" y="624"/>
                  </a:lnTo>
                  <a:lnTo>
                    <a:pt x="996" y="630"/>
                  </a:lnTo>
                  <a:lnTo>
                    <a:pt x="948" y="630"/>
                  </a:lnTo>
                  <a:lnTo>
                    <a:pt x="900" y="618"/>
                  </a:lnTo>
                  <a:lnTo>
                    <a:pt x="840" y="588"/>
                  </a:lnTo>
                  <a:lnTo>
                    <a:pt x="714" y="534"/>
                  </a:lnTo>
                  <a:lnTo>
                    <a:pt x="582" y="474"/>
                  </a:lnTo>
                  <a:lnTo>
                    <a:pt x="443" y="408"/>
                  </a:lnTo>
                  <a:lnTo>
                    <a:pt x="318" y="348"/>
                  </a:lnTo>
                  <a:lnTo>
                    <a:pt x="198" y="288"/>
                  </a:lnTo>
                  <a:lnTo>
                    <a:pt x="149" y="264"/>
                  </a:lnTo>
                  <a:lnTo>
                    <a:pt x="102" y="240"/>
                  </a:lnTo>
                  <a:lnTo>
                    <a:pt x="0" y="187"/>
                  </a:lnTo>
                  <a:lnTo>
                    <a:pt x="0" y="460"/>
                  </a:lnTo>
                  <a:lnTo>
                    <a:pt x="36" y="474"/>
                  </a:lnTo>
                  <a:lnTo>
                    <a:pt x="149" y="516"/>
                  </a:lnTo>
                  <a:lnTo>
                    <a:pt x="216" y="540"/>
                  </a:lnTo>
                  <a:lnTo>
                    <a:pt x="288" y="570"/>
                  </a:lnTo>
                  <a:lnTo>
                    <a:pt x="348" y="594"/>
                  </a:lnTo>
                  <a:lnTo>
                    <a:pt x="396" y="618"/>
                  </a:lnTo>
                  <a:lnTo>
                    <a:pt x="432" y="636"/>
                  </a:lnTo>
                  <a:lnTo>
                    <a:pt x="461" y="654"/>
                  </a:lnTo>
                  <a:lnTo>
                    <a:pt x="504" y="672"/>
                  </a:lnTo>
                  <a:lnTo>
                    <a:pt x="588" y="707"/>
                  </a:lnTo>
                  <a:lnTo>
                    <a:pt x="684" y="743"/>
                  </a:lnTo>
                  <a:lnTo>
                    <a:pt x="725" y="755"/>
                  </a:lnTo>
                  <a:lnTo>
                    <a:pt x="761" y="767"/>
                  </a:lnTo>
                  <a:lnTo>
                    <a:pt x="828" y="779"/>
                  </a:lnTo>
                  <a:lnTo>
                    <a:pt x="894" y="785"/>
                  </a:lnTo>
                  <a:lnTo>
                    <a:pt x="966" y="791"/>
                  </a:lnTo>
                  <a:lnTo>
                    <a:pt x="1031" y="791"/>
                  </a:lnTo>
                  <a:lnTo>
                    <a:pt x="1092" y="785"/>
                  </a:lnTo>
                  <a:lnTo>
                    <a:pt x="1146" y="785"/>
                  </a:lnTo>
                  <a:lnTo>
                    <a:pt x="1176" y="779"/>
                  </a:lnTo>
                  <a:lnTo>
                    <a:pt x="1188" y="779"/>
                  </a:lnTo>
                  <a:lnTo>
                    <a:pt x="1188" y="779"/>
                  </a:lnTo>
                  <a:lnTo>
                    <a:pt x="1236" y="785"/>
                  </a:lnTo>
                  <a:lnTo>
                    <a:pt x="1278" y="791"/>
                  </a:lnTo>
                  <a:lnTo>
                    <a:pt x="1307" y="803"/>
                  </a:lnTo>
                  <a:lnTo>
                    <a:pt x="1337" y="809"/>
                  </a:lnTo>
                  <a:lnTo>
                    <a:pt x="1379" y="827"/>
                  </a:lnTo>
                  <a:lnTo>
                    <a:pt x="1404" y="845"/>
                  </a:lnTo>
                  <a:lnTo>
                    <a:pt x="1416" y="863"/>
                  </a:lnTo>
                  <a:lnTo>
                    <a:pt x="1416" y="875"/>
                  </a:lnTo>
                  <a:lnTo>
                    <a:pt x="1416" y="881"/>
                  </a:lnTo>
                  <a:lnTo>
                    <a:pt x="1416" y="887"/>
                  </a:lnTo>
                  <a:lnTo>
                    <a:pt x="1410" y="887"/>
                  </a:lnTo>
                  <a:lnTo>
                    <a:pt x="1397" y="893"/>
                  </a:lnTo>
                  <a:lnTo>
                    <a:pt x="1379" y="905"/>
                  </a:lnTo>
                  <a:lnTo>
                    <a:pt x="1361" y="923"/>
                  </a:lnTo>
                  <a:lnTo>
                    <a:pt x="1355" y="941"/>
                  </a:lnTo>
                  <a:lnTo>
                    <a:pt x="1361" y="971"/>
                  </a:lnTo>
                  <a:lnTo>
                    <a:pt x="1367" y="989"/>
                  </a:lnTo>
                  <a:lnTo>
                    <a:pt x="1385" y="1007"/>
                  </a:lnTo>
                  <a:lnTo>
                    <a:pt x="1404" y="1025"/>
                  </a:lnTo>
                  <a:lnTo>
                    <a:pt x="1434" y="1049"/>
                  </a:lnTo>
                  <a:lnTo>
                    <a:pt x="1464" y="1067"/>
                  </a:lnTo>
                  <a:lnTo>
                    <a:pt x="1494" y="1085"/>
                  </a:lnTo>
                  <a:lnTo>
                    <a:pt x="1554" y="1091"/>
                  </a:lnTo>
                  <a:lnTo>
                    <a:pt x="1607" y="1085"/>
                  </a:lnTo>
                  <a:lnTo>
                    <a:pt x="1661" y="1067"/>
                  </a:lnTo>
                  <a:lnTo>
                    <a:pt x="1697" y="1043"/>
                  </a:lnTo>
                  <a:lnTo>
                    <a:pt x="1734" y="1019"/>
                  </a:lnTo>
                  <a:lnTo>
                    <a:pt x="1752" y="995"/>
                  </a:lnTo>
                  <a:lnTo>
                    <a:pt x="1758" y="989"/>
                  </a:lnTo>
                  <a:lnTo>
                    <a:pt x="1812" y="989"/>
                  </a:lnTo>
                  <a:lnTo>
                    <a:pt x="1860" y="983"/>
                  </a:lnTo>
                  <a:lnTo>
                    <a:pt x="1907" y="965"/>
                  </a:lnTo>
                  <a:lnTo>
                    <a:pt x="1943" y="941"/>
                  </a:lnTo>
                  <a:lnTo>
                    <a:pt x="1973" y="917"/>
                  </a:lnTo>
                  <a:lnTo>
                    <a:pt x="2003" y="899"/>
                  </a:lnTo>
                  <a:lnTo>
                    <a:pt x="2015" y="881"/>
                  </a:lnTo>
                  <a:lnTo>
                    <a:pt x="2021" y="875"/>
                  </a:lnTo>
                  <a:lnTo>
                    <a:pt x="2201" y="899"/>
                  </a:lnTo>
                  <a:lnTo>
                    <a:pt x="2243" y="905"/>
                  </a:lnTo>
                  <a:lnTo>
                    <a:pt x="2273" y="899"/>
                  </a:lnTo>
                  <a:lnTo>
                    <a:pt x="2327" y="887"/>
                  </a:lnTo>
                  <a:lnTo>
                    <a:pt x="2364" y="863"/>
                  </a:lnTo>
                  <a:lnTo>
                    <a:pt x="2388" y="827"/>
                  </a:lnTo>
                  <a:lnTo>
                    <a:pt x="2400" y="797"/>
                  </a:lnTo>
                  <a:lnTo>
                    <a:pt x="2400" y="767"/>
                  </a:lnTo>
                  <a:lnTo>
                    <a:pt x="2400" y="743"/>
                  </a:lnTo>
                  <a:lnTo>
                    <a:pt x="2400" y="737"/>
                  </a:lnTo>
                  <a:lnTo>
                    <a:pt x="2418" y="737"/>
                  </a:lnTo>
                  <a:lnTo>
                    <a:pt x="2436" y="731"/>
                  </a:lnTo>
                  <a:lnTo>
                    <a:pt x="2471" y="701"/>
                  </a:lnTo>
                  <a:lnTo>
                    <a:pt x="2513" y="660"/>
                  </a:lnTo>
                  <a:lnTo>
                    <a:pt x="2555" y="606"/>
                  </a:lnTo>
                  <a:lnTo>
                    <a:pt x="2591" y="552"/>
                  </a:lnTo>
                  <a:lnTo>
                    <a:pt x="2621" y="504"/>
                  </a:lnTo>
                  <a:lnTo>
                    <a:pt x="2639" y="468"/>
                  </a:lnTo>
                  <a:lnTo>
                    <a:pt x="2646" y="462"/>
                  </a:lnTo>
                  <a:lnTo>
                    <a:pt x="2646" y="456"/>
                  </a:lnTo>
                  <a:lnTo>
                    <a:pt x="2693" y="374"/>
                  </a:lnTo>
                  <a:lnTo>
                    <a:pt x="2723" y="29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446482" name="Rectangle 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446483" name="Rectangle 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" name="Rectangle 2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Rectangle 2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1CD8FD-277E-4572-B16C-FA3ED516F2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170A6B-C1C2-4618-B457-715D0C8CC3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AF3198-8C6F-40A8-972D-823F55FEE5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495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989272-21EC-47A6-B59B-AFAD76EFAF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9491E3-2D60-4547-BD53-469489A6C4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199D1C-9190-4BA3-BF23-5DF7FBD3C9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46B53A-022E-48E0-8870-0EFAC3D55E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1F1E3B-C425-4F7F-A0E8-C7D969B446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1184F-04CE-4A75-AB78-B7A402B515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D46793-4AA9-4A0D-9893-01CCFC714E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365630-F24D-4194-B6CF-13BBA04A32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B9A9B7-C8AC-44F4-AD20-F36AF06994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2438400"/>
            <a:ext cx="9144000" cy="4046538"/>
            <a:chOff x="0" y="1536"/>
            <a:chExt cx="5760" cy="2549"/>
          </a:xfrm>
        </p:grpSpPr>
        <p:sp>
          <p:nvSpPr>
            <p:cNvPr id="445443" name="Rectangle 3"/>
            <p:cNvSpPr>
              <a:spLocks noChangeArrowheads="1"/>
            </p:cNvSpPr>
            <p:nvPr userDrawn="1"/>
          </p:nvSpPr>
          <p:spPr bwMode="hidden">
            <a:xfrm rot="-1424751">
              <a:off x="2121" y="2592"/>
              <a:ext cx="3072" cy="384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45444" name="Freeform 4"/>
            <p:cNvSpPr>
              <a:spLocks/>
            </p:cNvSpPr>
            <p:nvPr userDrawn="1"/>
          </p:nvSpPr>
          <p:spPr bwMode="hidden">
            <a:xfrm>
              <a:off x="0" y="2664"/>
              <a:ext cx="2688" cy="122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60" y="552"/>
                </a:cxn>
                <a:cxn ang="0">
                  <a:pos x="1968" y="264"/>
                </a:cxn>
                <a:cxn ang="0">
                  <a:pos x="2028" y="270"/>
                </a:cxn>
                <a:cxn ang="0">
                  <a:pos x="2661" y="528"/>
                </a:cxn>
                <a:cxn ang="0">
                  <a:pos x="2688" y="648"/>
                </a:cxn>
                <a:cxn ang="0">
                  <a:pos x="2304" y="1080"/>
                </a:cxn>
                <a:cxn ang="0">
                  <a:pos x="1584" y="1224"/>
                </a:cxn>
                <a:cxn ang="0">
                  <a:pos x="1296" y="936"/>
                </a:cxn>
                <a:cxn ang="0">
                  <a:pos x="864" y="1032"/>
                </a:cxn>
                <a:cxn ang="0">
                  <a:pos x="0" y="552"/>
                </a:cxn>
                <a:cxn ang="0">
                  <a:pos x="0" y="0"/>
                </a:cxn>
              </a:cxnLst>
              <a:rect l="0" t="0" r="r" b="b"/>
              <a:pathLst>
                <a:path w="2688" h="1224">
                  <a:moveTo>
                    <a:pt x="0" y="0"/>
                  </a:moveTo>
                  <a:lnTo>
                    <a:pt x="960" y="552"/>
                  </a:lnTo>
                  <a:lnTo>
                    <a:pt x="1968" y="264"/>
                  </a:lnTo>
                  <a:lnTo>
                    <a:pt x="2028" y="270"/>
                  </a:lnTo>
                  <a:lnTo>
                    <a:pt x="2661" y="528"/>
                  </a:lnTo>
                  <a:lnTo>
                    <a:pt x="2688" y="648"/>
                  </a:lnTo>
                  <a:lnTo>
                    <a:pt x="2304" y="1080"/>
                  </a:lnTo>
                  <a:lnTo>
                    <a:pt x="1584" y="1224"/>
                  </a:lnTo>
                  <a:lnTo>
                    <a:pt x="1296" y="936"/>
                  </a:lnTo>
                  <a:lnTo>
                    <a:pt x="864" y="1032"/>
                  </a:lnTo>
                  <a:lnTo>
                    <a:pt x="0" y="5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45445" name="Freeform 5"/>
            <p:cNvSpPr>
              <a:spLocks/>
            </p:cNvSpPr>
            <p:nvPr userDrawn="1"/>
          </p:nvSpPr>
          <p:spPr bwMode="hidden">
            <a:xfrm>
              <a:off x="3359" y="1536"/>
              <a:ext cx="2401" cy="1232"/>
            </a:xfrm>
            <a:custGeom>
              <a:avLst/>
              <a:gdLst/>
              <a:ahLst/>
              <a:cxnLst>
                <a:cxn ang="0">
                  <a:pos x="2208" y="15"/>
                </a:cxn>
                <a:cxn ang="0">
                  <a:pos x="2088" y="57"/>
                </a:cxn>
                <a:cxn ang="0">
                  <a:pos x="1951" y="99"/>
                </a:cxn>
                <a:cxn ang="0">
                  <a:pos x="1704" y="135"/>
                </a:cxn>
                <a:cxn ang="0">
                  <a:pos x="1314" y="177"/>
                </a:cxn>
                <a:cxn ang="0">
                  <a:pos x="1176" y="189"/>
                </a:cxn>
                <a:cxn ang="0">
                  <a:pos x="1122" y="195"/>
                </a:cxn>
                <a:cxn ang="0">
                  <a:pos x="1075" y="231"/>
                </a:cxn>
                <a:cxn ang="0">
                  <a:pos x="924" y="321"/>
                </a:cxn>
                <a:cxn ang="0">
                  <a:pos x="840" y="369"/>
                </a:cxn>
                <a:cxn ang="0">
                  <a:pos x="630" y="458"/>
                </a:cxn>
                <a:cxn ang="0">
                  <a:pos x="529" y="500"/>
                </a:cxn>
                <a:cxn ang="0">
                  <a:pos x="487" y="542"/>
                </a:cxn>
                <a:cxn ang="0">
                  <a:pos x="457" y="590"/>
                </a:cxn>
                <a:cxn ang="0">
                  <a:pos x="402" y="638"/>
                </a:cxn>
                <a:cxn ang="0">
                  <a:pos x="330" y="758"/>
                </a:cxn>
                <a:cxn ang="0">
                  <a:pos x="312" y="788"/>
                </a:cxn>
                <a:cxn ang="0">
                  <a:pos x="252" y="824"/>
                </a:cxn>
                <a:cxn ang="0">
                  <a:pos x="84" y="926"/>
                </a:cxn>
                <a:cxn ang="0">
                  <a:pos x="0" y="992"/>
                </a:cxn>
                <a:cxn ang="0">
                  <a:pos x="12" y="1040"/>
                </a:cxn>
                <a:cxn ang="0">
                  <a:pos x="132" y="1034"/>
                </a:cxn>
                <a:cxn ang="0">
                  <a:pos x="336" y="980"/>
                </a:cxn>
                <a:cxn ang="0">
                  <a:pos x="529" y="896"/>
                </a:cxn>
                <a:cxn ang="0">
                  <a:pos x="576" y="872"/>
                </a:cxn>
                <a:cxn ang="0">
                  <a:pos x="714" y="848"/>
                </a:cxn>
                <a:cxn ang="0">
                  <a:pos x="966" y="794"/>
                </a:cxn>
                <a:cxn ang="0">
                  <a:pos x="1212" y="782"/>
                </a:cxn>
                <a:cxn ang="0">
                  <a:pos x="1416" y="872"/>
                </a:cxn>
                <a:cxn ang="0">
                  <a:pos x="1464" y="932"/>
                </a:cxn>
                <a:cxn ang="0">
                  <a:pos x="1440" y="992"/>
                </a:cxn>
                <a:cxn ang="0">
                  <a:pos x="1302" y="1040"/>
                </a:cxn>
                <a:cxn ang="0">
                  <a:pos x="1158" y="1100"/>
                </a:cxn>
                <a:cxn ang="0">
                  <a:pos x="1093" y="1148"/>
                </a:cxn>
                <a:cxn ang="0">
                  <a:pos x="1075" y="1208"/>
                </a:cxn>
                <a:cxn ang="0">
                  <a:pos x="1093" y="1232"/>
                </a:cxn>
                <a:cxn ang="0">
                  <a:pos x="1152" y="1226"/>
                </a:cxn>
                <a:cxn ang="0">
                  <a:pos x="1332" y="1208"/>
                </a:cxn>
                <a:cxn ang="0">
                  <a:pos x="1434" y="1184"/>
                </a:cxn>
                <a:cxn ang="0">
                  <a:pos x="1464" y="1172"/>
                </a:cxn>
                <a:cxn ang="0">
                  <a:pos x="1578" y="1130"/>
                </a:cxn>
                <a:cxn ang="0">
                  <a:pos x="1758" y="1064"/>
                </a:cxn>
                <a:cxn ang="0">
                  <a:pos x="1872" y="962"/>
                </a:cxn>
                <a:cxn ang="0">
                  <a:pos x="1986" y="800"/>
                </a:cxn>
                <a:cxn ang="0">
                  <a:pos x="2166" y="650"/>
                </a:cxn>
                <a:cxn ang="0">
                  <a:pos x="2257" y="590"/>
                </a:cxn>
                <a:cxn ang="0">
                  <a:pos x="2400" y="57"/>
                </a:cxn>
              </a:cxnLst>
              <a:rect l="0" t="0" r="r" b="b"/>
              <a:pathLst>
                <a:path w="2401" h="1232">
                  <a:moveTo>
                    <a:pt x="2310" y="3"/>
                  </a:moveTo>
                  <a:lnTo>
                    <a:pt x="2280" y="3"/>
                  </a:lnTo>
                  <a:lnTo>
                    <a:pt x="2208" y="15"/>
                  </a:lnTo>
                  <a:lnTo>
                    <a:pt x="2136" y="27"/>
                  </a:lnTo>
                  <a:lnTo>
                    <a:pt x="2112" y="39"/>
                  </a:lnTo>
                  <a:lnTo>
                    <a:pt x="2088" y="57"/>
                  </a:lnTo>
                  <a:lnTo>
                    <a:pt x="2082" y="63"/>
                  </a:lnTo>
                  <a:lnTo>
                    <a:pt x="2076" y="69"/>
                  </a:lnTo>
                  <a:lnTo>
                    <a:pt x="1951" y="99"/>
                  </a:lnTo>
                  <a:lnTo>
                    <a:pt x="1896" y="111"/>
                  </a:lnTo>
                  <a:lnTo>
                    <a:pt x="1836" y="117"/>
                  </a:lnTo>
                  <a:lnTo>
                    <a:pt x="1704" y="135"/>
                  </a:lnTo>
                  <a:lnTo>
                    <a:pt x="1572" y="153"/>
                  </a:lnTo>
                  <a:lnTo>
                    <a:pt x="1434" y="165"/>
                  </a:lnTo>
                  <a:lnTo>
                    <a:pt x="1314" y="177"/>
                  </a:lnTo>
                  <a:lnTo>
                    <a:pt x="1260" y="183"/>
                  </a:lnTo>
                  <a:lnTo>
                    <a:pt x="1212" y="189"/>
                  </a:lnTo>
                  <a:lnTo>
                    <a:pt x="1176" y="189"/>
                  </a:lnTo>
                  <a:lnTo>
                    <a:pt x="1146" y="195"/>
                  </a:lnTo>
                  <a:lnTo>
                    <a:pt x="1128" y="195"/>
                  </a:lnTo>
                  <a:lnTo>
                    <a:pt x="1122" y="195"/>
                  </a:lnTo>
                  <a:lnTo>
                    <a:pt x="1116" y="201"/>
                  </a:lnTo>
                  <a:lnTo>
                    <a:pt x="1105" y="207"/>
                  </a:lnTo>
                  <a:lnTo>
                    <a:pt x="1075" y="231"/>
                  </a:lnTo>
                  <a:lnTo>
                    <a:pt x="1026" y="261"/>
                  </a:lnTo>
                  <a:lnTo>
                    <a:pt x="972" y="291"/>
                  </a:lnTo>
                  <a:lnTo>
                    <a:pt x="924" y="321"/>
                  </a:lnTo>
                  <a:lnTo>
                    <a:pt x="876" y="345"/>
                  </a:lnTo>
                  <a:lnTo>
                    <a:pt x="846" y="363"/>
                  </a:lnTo>
                  <a:lnTo>
                    <a:pt x="840" y="369"/>
                  </a:lnTo>
                  <a:lnTo>
                    <a:pt x="834" y="369"/>
                  </a:lnTo>
                  <a:lnTo>
                    <a:pt x="732" y="417"/>
                  </a:lnTo>
                  <a:lnTo>
                    <a:pt x="630" y="458"/>
                  </a:lnTo>
                  <a:lnTo>
                    <a:pt x="588" y="476"/>
                  </a:lnTo>
                  <a:lnTo>
                    <a:pt x="552" y="488"/>
                  </a:lnTo>
                  <a:lnTo>
                    <a:pt x="529" y="500"/>
                  </a:lnTo>
                  <a:lnTo>
                    <a:pt x="517" y="506"/>
                  </a:lnTo>
                  <a:lnTo>
                    <a:pt x="499" y="524"/>
                  </a:lnTo>
                  <a:lnTo>
                    <a:pt x="487" y="542"/>
                  </a:lnTo>
                  <a:lnTo>
                    <a:pt x="481" y="560"/>
                  </a:lnTo>
                  <a:lnTo>
                    <a:pt x="481" y="578"/>
                  </a:lnTo>
                  <a:lnTo>
                    <a:pt x="457" y="590"/>
                  </a:lnTo>
                  <a:lnTo>
                    <a:pt x="438" y="596"/>
                  </a:lnTo>
                  <a:lnTo>
                    <a:pt x="420" y="614"/>
                  </a:lnTo>
                  <a:lnTo>
                    <a:pt x="402" y="638"/>
                  </a:lnTo>
                  <a:lnTo>
                    <a:pt x="366" y="698"/>
                  </a:lnTo>
                  <a:lnTo>
                    <a:pt x="348" y="728"/>
                  </a:lnTo>
                  <a:lnTo>
                    <a:pt x="330" y="758"/>
                  </a:lnTo>
                  <a:lnTo>
                    <a:pt x="324" y="776"/>
                  </a:lnTo>
                  <a:lnTo>
                    <a:pt x="318" y="782"/>
                  </a:lnTo>
                  <a:lnTo>
                    <a:pt x="312" y="788"/>
                  </a:lnTo>
                  <a:lnTo>
                    <a:pt x="300" y="794"/>
                  </a:lnTo>
                  <a:lnTo>
                    <a:pt x="282" y="806"/>
                  </a:lnTo>
                  <a:lnTo>
                    <a:pt x="252" y="824"/>
                  </a:lnTo>
                  <a:lnTo>
                    <a:pt x="199" y="854"/>
                  </a:lnTo>
                  <a:lnTo>
                    <a:pt x="151" y="884"/>
                  </a:lnTo>
                  <a:lnTo>
                    <a:pt x="84" y="926"/>
                  </a:lnTo>
                  <a:lnTo>
                    <a:pt x="30" y="962"/>
                  </a:lnTo>
                  <a:lnTo>
                    <a:pt x="12" y="974"/>
                  </a:lnTo>
                  <a:lnTo>
                    <a:pt x="0" y="992"/>
                  </a:lnTo>
                  <a:lnTo>
                    <a:pt x="0" y="1004"/>
                  </a:lnTo>
                  <a:lnTo>
                    <a:pt x="0" y="1022"/>
                  </a:lnTo>
                  <a:lnTo>
                    <a:pt x="12" y="1040"/>
                  </a:lnTo>
                  <a:lnTo>
                    <a:pt x="42" y="1046"/>
                  </a:lnTo>
                  <a:lnTo>
                    <a:pt x="84" y="1046"/>
                  </a:lnTo>
                  <a:lnTo>
                    <a:pt x="132" y="1034"/>
                  </a:lnTo>
                  <a:lnTo>
                    <a:pt x="193" y="1022"/>
                  </a:lnTo>
                  <a:lnTo>
                    <a:pt x="264" y="1004"/>
                  </a:lnTo>
                  <a:lnTo>
                    <a:pt x="336" y="980"/>
                  </a:lnTo>
                  <a:lnTo>
                    <a:pt x="408" y="950"/>
                  </a:lnTo>
                  <a:lnTo>
                    <a:pt x="475" y="920"/>
                  </a:lnTo>
                  <a:lnTo>
                    <a:pt x="529" y="896"/>
                  </a:lnTo>
                  <a:lnTo>
                    <a:pt x="564" y="878"/>
                  </a:lnTo>
                  <a:lnTo>
                    <a:pt x="570" y="872"/>
                  </a:lnTo>
                  <a:lnTo>
                    <a:pt x="576" y="872"/>
                  </a:lnTo>
                  <a:lnTo>
                    <a:pt x="606" y="872"/>
                  </a:lnTo>
                  <a:lnTo>
                    <a:pt x="648" y="866"/>
                  </a:lnTo>
                  <a:lnTo>
                    <a:pt x="714" y="848"/>
                  </a:lnTo>
                  <a:lnTo>
                    <a:pt x="793" y="830"/>
                  </a:lnTo>
                  <a:lnTo>
                    <a:pt x="876" y="812"/>
                  </a:lnTo>
                  <a:lnTo>
                    <a:pt x="966" y="794"/>
                  </a:lnTo>
                  <a:lnTo>
                    <a:pt x="1063" y="782"/>
                  </a:lnTo>
                  <a:lnTo>
                    <a:pt x="1152" y="776"/>
                  </a:lnTo>
                  <a:lnTo>
                    <a:pt x="1212" y="782"/>
                  </a:lnTo>
                  <a:lnTo>
                    <a:pt x="1284" y="806"/>
                  </a:lnTo>
                  <a:lnTo>
                    <a:pt x="1357" y="836"/>
                  </a:lnTo>
                  <a:lnTo>
                    <a:pt x="1416" y="872"/>
                  </a:lnTo>
                  <a:lnTo>
                    <a:pt x="1434" y="890"/>
                  </a:lnTo>
                  <a:lnTo>
                    <a:pt x="1452" y="908"/>
                  </a:lnTo>
                  <a:lnTo>
                    <a:pt x="1464" y="932"/>
                  </a:lnTo>
                  <a:lnTo>
                    <a:pt x="1464" y="950"/>
                  </a:lnTo>
                  <a:lnTo>
                    <a:pt x="1458" y="968"/>
                  </a:lnTo>
                  <a:lnTo>
                    <a:pt x="1440" y="992"/>
                  </a:lnTo>
                  <a:lnTo>
                    <a:pt x="1410" y="1004"/>
                  </a:lnTo>
                  <a:lnTo>
                    <a:pt x="1369" y="1022"/>
                  </a:lnTo>
                  <a:lnTo>
                    <a:pt x="1302" y="1040"/>
                  </a:lnTo>
                  <a:lnTo>
                    <a:pt x="1248" y="1064"/>
                  </a:lnTo>
                  <a:lnTo>
                    <a:pt x="1200" y="1082"/>
                  </a:lnTo>
                  <a:lnTo>
                    <a:pt x="1158" y="1100"/>
                  </a:lnTo>
                  <a:lnTo>
                    <a:pt x="1128" y="1118"/>
                  </a:lnTo>
                  <a:lnTo>
                    <a:pt x="1110" y="1130"/>
                  </a:lnTo>
                  <a:lnTo>
                    <a:pt x="1093" y="1148"/>
                  </a:lnTo>
                  <a:lnTo>
                    <a:pt x="1081" y="1160"/>
                  </a:lnTo>
                  <a:lnTo>
                    <a:pt x="1069" y="1190"/>
                  </a:lnTo>
                  <a:lnTo>
                    <a:pt x="1075" y="1208"/>
                  </a:lnTo>
                  <a:lnTo>
                    <a:pt x="1081" y="1220"/>
                  </a:lnTo>
                  <a:lnTo>
                    <a:pt x="1087" y="1226"/>
                  </a:lnTo>
                  <a:lnTo>
                    <a:pt x="1093" y="1232"/>
                  </a:lnTo>
                  <a:lnTo>
                    <a:pt x="1110" y="1232"/>
                  </a:lnTo>
                  <a:lnTo>
                    <a:pt x="1128" y="1226"/>
                  </a:lnTo>
                  <a:lnTo>
                    <a:pt x="1152" y="1226"/>
                  </a:lnTo>
                  <a:lnTo>
                    <a:pt x="1212" y="1220"/>
                  </a:lnTo>
                  <a:lnTo>
                    <a:pt x="1272" y="1214"/>
                  </a:lnTo>
                  <a:lnTo>
                    <a:pt x="1332" y="1208"/>
                  </a:lnTo>
                  <a:lnTo>
                    <a:pt x="1393" y="1196"/>
                  </a:lnTo>
                  <a:lnTo>
                    <a:pt x="1416" y="1190"/>
                  </a:lnTo>
                  <a:lnTo>
                    <a:pt x="1434" y="1184"/>
                  </a:lnTo>
                  <a:lnTo>
                    <a:pt x="1446" y="1178"/>
                  </a:lnTo>
                  <a:lnTo>
                    <a:pt x="1452" y="1178"/>
                  </a:lnTo>
                  <a:lnTo>
                    <a:pt x="1464" y="1172"/>
                  </a:lnTo>
                  <a:lnTo>
                    <a:pt x="1488" y="1166"/>
                  </a:lnTo>
                  <a:lnTo>
                    <a:pt x="1530" y="1148"/>
                  </a:lnTo>
                  <a:lnTo>
                    <a:pt x="1578" y="1130"/>
                  </a:lnTo>
                  <a:lnTo>
                    <a:pt x="1681" y="1094"/>
                  </a:lnTo>
                  <a:lnTo>
                    <a:pt x="1722" y="1076"/>
                  </a:lnTo>
                  <a:lnTo>
                    <a:pt x="1758" y="1064"/>
                  </a:lnTo>
                  <a:lnTo>
                    <a:pt x="1812" y="1040"/>
                  </a:lnTo>
                  <a:lnTo>
                    <a:pt x="1848" y="1004"/>
                  </a:lnTo>
                  <a:lnTo>
                    <a:pt x="1872" y="962"/>
                  </a:lnTo>
                  <a:lnTo>
                    <a:pt x="1890" y="932"/>
                  </a:lnTo>
                  <a:lnTo>
                    <a:pt x="1932" y="866"/>
                  </a:lnTo>
                  <a:lnTo>
                    <a:pt x="1986" y="800"/>
                  </a:lnTo>
                  <a:lnTo>
                    <a:pt x="2046" y="740"/>
                  </a:lnTo>
                  <a:lnTo>
                    <a:pt x="2112" y="692"/>
                  </a:lnTo>
                  <a:lnTo>
                    <a:pt x="2166" y="650"/>
                  </a:lnTo>
                  <a:lnTo>
                    <a:pt x="2214" y="620"/>
                  </a:lnTo>
                  <a:lnTo>
                    <a:pt x="2244" y="596"/>
                  </a:lnTo>
                  <a:lnTo>
                    <a:pt x="2257" y="590"/>
                  </a:lnTo>
                  <a:lnTo>
                    <a:pt x="2257" y="590"/>
                  </a:lnTo>
                  <a:lnTo>
                    <a:pt x="2400" y="518"/>
                  </a:lnTo>
                  <a:lnTo>
                    <a:pt x="2400" y="57"/>
                  </a:lnTo>
                  <a:lnTo>
                    <a:pt x="2401" y="0"/>
                  </a:lnTo>
                  <a:lnTo>
                    <a:pt x="2310" y="3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45446" name="Freeform 6"/>
            <p:cNvSpPr>
              <a:spLocks/>
            </p:cNvSpPr>
            <p:nvPr userDrawn="1"/>
          </p:nvSpPr>
          <p:spPr bwMode="hidden">
            <a:xfrm>
              <a:off x="3792" y="1536"/>
              <a:ext cx="1968" cy="762"/>
            </a:xfrm>
            <a:custGeom>
              <a:avLst/>
              <a:gdLst/>
              <a:ahLst/>
              <a:cxnLst>
                <a:cxn ang="0">
                  <a:pos x="965" y="165"/>
                </a:cxn>
                <a:cxn ang="0">
                  <a:pos x="696" y="200"/>
                </a:cxn>
                <a:cxn ang="0">
                  <a:pos x="693" y="237"/>
                </a:cxn>
                <a:cxn ang="0">
                  <a:pos x="924" y="258"/>
                </a:cxn>
                <a:cxn ang="0">
                  <a:pos x="993" y="267"/>
                </a:cxn>
                <a:cxn ang="0">
                  <a:pos x="681" y="291"/>
                </a:cxn>
                <a:cxn ang="0">
                  <a:pos x="633" y="309"/>
                </a:cxn>
                <a:cxn ang="0">
                  <a:pos x="645" y="336"/>
                </a:cxn>
                <a:cxn ang="0">
                  <a:pos x="672" y="351"/>
                </a:cxn>
                <a:cxn ang="0">
                  <a:pos x="984" y="333"/>
                </a:cxn>
                <a:cxn ang="0">
                  <a:pos x="1080" y="357"/>
                </a:cxn>
                <a:cxn ang="0">
                  <a:pos x="624" y="492"/>
                </a:cxn>
                <a:cxn ang="0">
                  <a:pos x="616" y="536"/>
                </a:cxn>
                <a:cxn ang="0">
                  <a:pos x="8" y="724"/>
                </a:cxn>
                <a:cxn ang="0">
                  <a:pos x="0" y="756"/>
                </a:cxn>
                <a:cxn ang="0">
                  <a:pos x="27" y="762"/>
                </a:cxn>
                <a:cxn ang="0">
                  <a:pos x="664" y="564"/>
                </a:cxn>
                <a:cxn ang="0">
                  <a:pos x="856" y="600"/>
                </a:cxn>
                <a:cxn ang="0">
                  <a:pos x="1158" y="507"/>
                </a:cxn>
                <a:cxn ang="0">
                  <a:pos x="1434" y="465"/>
                </a:cxn>
                <a:cxn ang="0">
                  <a:pos x="1572" y="368"/>
                </a:cxn>
                <a:cxn ang="0">
                  <a:pos x="1712" y="340"/>
                </a:cxn>
                <a:cxn ang="0">
                  <a:pos x="1856" y="328"/>
                </a:cxn>
                <a:cxn ang="0">
                  <a:pos x="1968" y="330"/>
                </a:cxn>
                <a:cxn ang="0">
                  <a:pos x="1968" y="0"/>
                </a:cxn>
                <a:cxn ang="0">
                  <a:pos x="1934" y="3"/>
                </a:cxn>
                <a:cxn ang="0">
                  <a:pos x="1832" y="5"/>
                </a:cxn>
                <a:cxn ang="0">
                  <a:pos x="1682" y="35"/>
                </a:cxn>
                <a:cxn ang="0">
                  <a:pos x="1643" y="72"/>
                </a:cxn>
                <a:cxn ang="0">
                  <a:pos x="1392" y="119"/>
                </a:cxn>
              </a:cxnLst>
              <a:rect l="0" t="0" r="r" b="b"/>
              <a:pathLst>
                <a:path w="1968" h="762">
                  <a:moveTo>
                    <a:pt x="965" y="165"/>
                  </a:moveTo>
                  <a:lnTo>
                    <a:pt x="696" y="200"/>
                  </a:lnTo>
                  <a:lnTo>
                    <a:pt x="693" y="237"/>
                  </a:lnTo>
                  <a:lnTo>
                    <a:pt x="924" y="258"/>
                  </a:lnTo>
                  <a:lnTo>
                    <a:pt x="993" y="267"/>
                  </a:lnTo>
                  <a:lnTo>
                    <a:pt x="681" y="291"/>
                  </a:lnTo>
                  <a:lnTo>
                    <a:pt x="633" y="309"/>
                  </a:lnTo>
                  <a:lnTo>
                    <a:pt x="645" y="336"/>
                  </a:lnTo>
                  <a:lnTo>
                    <a:pt x="672" y="351"/>
                  </a:lnTo>
                  <a:lnTo>
                    <a:pt x="984" y="333"/>
                  </a:lnTo>
                  <a:lnTo>
                    <a:pt x="1080" y="357"/>
                  </a:lnTo>
                  <a:lnTo>
                    <a:pt x="624" y="492"/>
                  </a:lnTo>
                  <a:lnTo>
                    <a:pt x="616" y="536"/>
                  </a:lnTo>
                  <a:lnTo>
                    <a:pt x="8" y="724"/>
                  </a:lnTo>
                  <a:lnTo>
                    <a:pt x="0" y="756"/>
                  </a:lnTo>
                  <a:lnTo>
                    <a:pt x="27" y="762"/>
                  </a:lnTo>
                  <a:lnTo>
                    <a:pt x="664" y="564"/>
                  </a:lnTo>
                  <a:lnTo>
                    <a:pt x="856" y="600"/>
                  </a:lnTo>
                  <a:lnTo>
                    <a:pt x="1158" y="507"/>
                  </a:lnTo>
                  <a:lnTo>
                    <a:pt x="1434" y="465"/>
                  </a:lnTo>
                  <a:lnTo>
                    <a:pt x="1572" y="368"/>
                  </a:lnTo>
                  <a:lnTo>
                    <a:pt x="1712" y="340"/>
                  </a:lnTo>
                  <a:lnTo>
                    <a:pt x="1856" y="328"/>
                  </a:lnTo>
                  <a:lnTo>
                    <a:pt x="1968" y="330"/>
                  </a:lnTo>
                  <a:lnTo>
                    <a:pt x="1968" y="0"/>
                  </a:lnTo>
                  <a:lnTo>
                    <a:pt x="1934" y="3"/>
                  </a:lnTo>
                  <a:lnTo>
                    <a:pt x="1832" y="5"/>
                  </a:lnTo>
                  <a:lnTo>
                    <a:pt x="1682" y="35"/>
                  </a:lnTo>
                  <a:lnTo>
                    <a:pt x="1643" y="72"/>
                  </a:lnTo>
                  <a:lnTo>
                    <a:pt x="1392" y="119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45447" name="Freeform 7"/>
            <p:cNvSpPr>
              <a:spLocks/>
            </p:cNvSpPr>
            <p:nvPr userDrawn="1"/>
          </p:nvSpPr>
          <p:spPr bwMode="hidden">
            <a:xfrm>
              <a:off x="3599" y="2477"/>
              <a:ext cx="186" cy="120"/>
            </a:xfrm>
            <a:custGeom>
              <a:avLst/>
              <a:gdLst/>
              <a:ahLst/>
              <a:cxnLst>
                <a:cxn ang="0">
                  <a:pos x="185" y="0"/>
                </a:cxn>
                <a:cxn ang="0">
                  <a:pos x="185" y="6"/>
                </a:cxn>
                <a:cxn ang="0">
                  <a:pos x="185" y="18"/>
                </a:cxn>
                <a:cxn ang="0">
                  <a:pos x="185" y="36"/>
                </a:cxn>
                <a:cxn ang="0">
                  <a:pos x="179" y="54"/>
                </a:cxn>
                <a:cxn ang="0">
                  <a:pos x="161" y="72"/>
                </a:cxn>
                <a:cxn ang="0">
                  <a:pos x="137" y="96"/>
                </a:cxn>
                <a:cxn ang="0">
                  <a:pos x="101" y="108"/>
                </a:cxn>
                <a:cxn ang="0">
                  <a:pos x="47" y="120"/>
                </a:cxn>
                <a:cxn ang="0">
                  <a:pos x="29" y="120"/>
                </a:cxn>
                <a:cxn ang="0">
                  <a:pos x="17" y="114"/>
                </a:cxn>
                <a:cxn ang="0">
                  <a:pos x="0" y="96"/>
                </a:cxn>
                <a:cxn ang="0">
                  <a:pos x="0" y="78"/>
                </a:cxn>
                <a:cxn ang="0">
                  <a:pos x="0" y="72"/>
                </a:cxn>
                <a:cxn ang="0">
                  <a:pos x="185" y="0"/>
                </a:cxn>
                <a:cxn ang="0">
                  <a:pos x="185" y="0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85" y="18"/>
                  </a:lnTo>
                  <a:lnTo>
                    <a:pt x="185" y="36"/>
                  </a:lnTo>
                  <a:lnTo>
                    <a:pt x="179" y="54"/>
                  </a:lnTo>
                  <a:lnTo>
                    <a:pt x="161" y="72"/>
                  </a:lnTo>
                  <a:lnTo>
                    <a:pt x="137" y="96"/>
                  </a:lnTo>
                  <a:lnTo>
                    <a:pt x="101" y="108"/>
                  </a:lnTo>
                  <a:lnTo>
                    <a:pt x="47" y="120"/>
                  </a:lnTo>
                  <a:lnTo>
                    <a:pt x="29" y="120"/>
                  </a:lnTo>
                  <a:lnTo>
                    <a:pt x="17" y="114"/>
                  </a:lnTo>
                  <a:lnTo>
                    <a:pt x="0" y="96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185" y="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45448" name="Freeform 8"/>
            <p:cNvSpPr>
              <a:spLocks/>
            </p:cNvSpPr>
            <p:nvPr userDrawn="1"/>
          </p:nvSpPr>
          <p:spPr bwMode="hidden">
            <a:xfrm>
              <a:off x="3779" y="2393"/>
              <a:ext cx="185" cy="120"/>
            </a:xfrm>
            <a:custGeom>
              <a:avLst/>
              <a:gdLst/>
              <a:ahLst/>
              <a:cxnLst>
                <a:cxn ang="0">
                  <a:pos x="185" y="0"/>
                </a:cxn>
                <a:cxn ang="0">
                  <a:pos x="185" y="6"/>
                </a:cxn>
                <a:cxn ang="0">
                  <a:pos x="179" y="24"/>
                </a:cxn>
                <a:cxn ang="0">
                  <a:pos x="167" y="42"/>
                </a:cxn>
                <a:cxn ang="0">
                  <a:pos x="149" y="66"/>
                </a:cxn>
                <a:cxn ang="0">
                  <a:pos x="131" y="90"/>
                </a:cxn>
                <a:cxn ang="0">
                  <a:pos x="102" y="108"/>
                </a:cxn>
                <a:cxn ang="0">
                  <a:pos x="66" y="120"/>
                </a:cxn>
                <a:cxn ang="0">
                  <a:pos x="18" y="120"/>
                </a:cxn>
                <a:cxn ang="0">
                  <a:pos x="0" y="60"/>
                </a:cxn>
                <a:cxn ang="0">
                  <a:pos x="185" y="0"/>
                </a:cxn>
                <a:cxn ang="0">
                  <a:pos x="185" y="0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79" y="24"/>
                  </a:lnTo>
                  <a:lnTo>
                    <a:pt x="167" y="42"/>
                  </a:lnTo>
                  <a:lnTo>
                    <a:pt x="149" y="66"/>
                  </a:lnTo>
                  <a:lnTo>
                    <a:pt x="131" y="90"/>
                  </a:lnTo>
                  <a:lnTo>
                    <a:pt x="102" y="108"/>
                  </a:lnTo>
                  <a:lnTo>
                    <a:pt x="66" y="120"/>
                  </a:lnTo>
                  <a:lnTo>
                    <a:pt x="18" y="120"/>
                  </a:lnTo>
                  <a:lnTo>
                    <a:pt x="0" y="60"/>
                  </a:lnTo>
                  <a:lnTo>
                    <a:pt x="185" y="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45449" name="Freeform 9"/>
            <p:cNvSpPr>
              <a:spLocks/>
            </p:cNvSpPr>
            <p:nvPr userDrawn="1"/>
          </p:nvSpPr>
          <p:spPr bwMode="hidden">
            <a:xfrm>
              <a:off x="3839" y="1836"/>
              <a:ext cx="528" cy="275"/>
            </a:xfrm>
            <a:custGeom>
              <a:avLst/>
              <a:gdLst/>
              <a:ahLst/>
              <a:cxnLst>
                <a:cxn ang="0">
                  <a:pos x="0" y="275"/>
                </a:cxn>
                <a:cxn ang="0">
                  <a:pos x="0" y="269"/>
                </a:cxn>
                <a:cxn ang="0">
                  <a:pos x="6" y="251"/>
                </a:cxn>
                <a:cxn ang="0">
                  <a:pos x="6" y="239"/>
                </a:cxn>
                <a:cxn ang="0">
                  <a:pos x="12" y="227"/>
                </a:cxn>
                <a:cxn ang="0">
                  <a:pos x="18" y="221"/>
                </a:cxn>
                <a:cxn ang="0">
                  <a:pos x="36" y="215"/>
                </a:cxn>
                <a:cxn ang="0">
                  <a:pos x="77" y="203"/>
                </a:cxn>
                <a:cxn ang="0">
                  <a:pos x="137" y="179"/>
                </a:cxn>
                <a:cxn ang="0">
                  <a:pos x="209" y="143"/>
                </a:cxn>
                <a:cxn ang="0">
                  <a:pos x="251" y="120"/>
                </a:cxn>
                <a:cxn ang="0">
                  <a:pos x="299" y="96"/>
                </a:cxn>
                <a:cxn ang="0">
                  <a:pos x="394" y="48"/>
                </a:cxn>
                <a:cxn ang="0">
                  <a:pos x="442" y="30"/>
                </a:cxn>
                <a:cxn ang="0">
                  <a:pos x="478" y="12"/>
                </a:cxn>
                <a:cxn ang="0">
                  <a:pos x="502" y="6"/>
                </a:cxn>
                <a:cxn ang="0">
                  <a:pos x="520" y="0"/>
                </a:cxn>
                <a:cxn ang="0">
                  <a:pos x="526" y="0"/>
                </a:cxn>
                <a:cxn ang="0">
                  <a:pos x="520" y="6"/>
                </a:cxn>
                <a:cxn ang="0">
                  <a:pos x="508" y="12"/>
                </a:cxn>
                <a:cxn ang="0">
                  <a:pos x="484" y="24"/>
                </a:cxn>
                <a:cxn ang="0">
                  <a:pos x="460" y="42"/>
                </a:cxn>
                <a:cxn ang="0">
                  <a:pos x="436" y="54"/>
                </a:cxn>
                <a:cxn ang="0">
                  <a:pos x="394" y="78"/>
                </a:cxn>
                <a:cxn ang="0">
                  <a:pos x="340" y="108"/>
                </a:cxn>
                <a:cxn ang="0">
                  <a:pos x="275" y="143"/>
                </a:cxn>
                <a:cxn ang="0">
                  <a:pos x="131" y="221"/>
                </a:cxn>
                <a:cxn ang="0">
                  <a:pos x="65" y="251"/>
                </a:cxn>
                <a:cxn ang="0">
                  <a:pos x="0" y="275"/>
                </a:cxn>
                <a:cxn ang="0">
                  <a:pos x="0" y="275"/>
                </a:cxn>
              </a:cxnLst>
              <a:rect l="0" t="0" r="r" b="b"/>
              <a:pathLst>
                <a:path w="526" h="275">
                  <a:moveTo>
                    <a:pt x="0" y="275"/>
                  </a:moveTo>
                  <a:lnTo>
                    <a:pt x="0" y="269"/>
                  </a:lnTo>
                  <a:lnTo>
                    <a:pt x="6" y="251"/>
                  </a:lnTo>
                  <a:lnTo>
                    <a:pt x="6" y="239"/>
                  </a:lnTo>
                  <a:lnTo>
                    <a:pt x="12" y="227"/>
                  </a:lnTo>
                  <a:lnTo>
                    <a:pt x="18" y="221"/>
                  </a:lnTo>
                  <a:lnTo>
                    <a:pt x="36" y="215"/>
                  </a:lnTo>
                  <a:lnTo>
                    <a:pt x="77" y="203"/>
                  </a:lnTo>
                  <a:lnTo>
                    <a:pt x="137" y="179"/>
                  </a:lnTo>
                  <a:lnTo>
                    <a:pt x="209" y="143"/>
                  </a:lnTo>
                  <a:lnTo>
                    <a:pt x="251" y="120"/>
                  </a:lnTo>
                  <a:lnTo>
                    <a:pt x="299" y="96"/>
                  </a:lnTo>
                  <a:lnTo>
                    <a:pt x="394" y="48"/>
                  </a:lnTo>
                  <a:lnTo>
                    <a:pt x="442" y="30"/>
                  </a:lnTo>
                  <a:lnTo>
                    <a:pt x="478" y="12"/>
                  </a:lnTo>
                  <a:lnTo>
                    <a:pt x="502" y="6"/>
                  </a:lnTo>
                  <a:lnTo>
                    <a:pt x="520" y="0"/>
                  </a:lnTo>
                  <a:lnTo>
                    <a:pt x="526" y="0"/>
                  </a:lnTo>
                  <a:lnTo>
                    <a:pt x="520" y="6"/>
                  </a:lnTo>
                  <a:lnTo>
                    <a:pt x="508" y="12"/>
                  </a:lnTo>
                  <a:lnTo>
                    <a:pt x="484" y="24"/>
                  </a:lnTo>
                  <a:lnTo>
                    <a:pt x="460" y="42"/>
                  </a:lnTo>
                  <a:lnTo>
                    <a:pt x="436" y="54"/>
                  </a:lnTo>
                  <a:lnTo>
                    <a:pt x="394" y="78"/>
                  </a:lnTo>
                  <a:lnTo>
                    <a:pt x="340" y="108"/>
                  </a:lnTo>
                  <a:lnTo>
                    <a:pt x="275" y="143"/>
                  </a:lnTo>
                  <a:lnTo>
                    <a:pt x="131" y="221"/>
                  </a:lnTo>
                  <a:lnTo>
                    <a:pt x="65" y="251"/>
                  </a:lnTo>
                  <a:lnTo>
                    <a:pt x="0" y="275"/>
                  </a:lnTo>
                  <a:lnTo>
                    <a:pt x="0" y="27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45450" name="Freeform 10"/>
            <p:cNvSpPr>
              <a:spLocks/>
            </p:cNvSpPr>
            <p:nvPr userDrawn="1"/>
          </p:nvSpPr>
          <p:spPr bwMode="hidden">
            <a:xfrm>
              <a:off x="3676" y="2015"/>
              <a:ext cx="721" cy="306"/>
            </a:xfrm>
            <a:custGeom>
              <a:avLst/>
              <a:gdLst/>
              <a:ahLst/>
              <a:cxnLst>
                <a:cxn ang="0">
                  <a:pos x="48" y="216"/>
                </a:cxn>
                <a:cxn ang="0">
                  <a:pos x="30" y="252"/>
                </a:cxn>
                <a:cxn ang="0">
                  <a:pos x="12" y="282"/>
                </a:cxn>
                <a:cxn ang="0">
                  <a:pos x="6" y="300"/>
                </a:cxn>
                <a:cxn ang="0">
                  <a:pos x="0" y="306"/>
                </a:cxn>
                <a:cxn ang="0">
                  <a:pos x="48" y="276"/>
                </a:cxn>
                <a:cxn ang="0">
                  <a:pos x="84" y="252"/>
                </a:cxn>
                <a:cxn ang="0">
                  <a:pos x="108" y="234"/>
                </a:cxn>
                <a:cxn ang="0">
                  <a:pos x="120" y="228"/>
                </a:cxn>
                <a:cxn ang="0">
                  <a:pos x="126" y="228"/>
                </a:cxn>
                <a:cxn ang="0">
                  <a:pos x="144" y="222"/>
                </a:cxn>
                <a:cxn ang="0">
                  <a:pos x="168" y="216"/>
                </a:cxn>
                <a:cxn ang="0">
                  <a:pos x="198" y="204"/>
                </a:cxn>
                <a:cxn ang="0">
                  <a:pos x="275" y="180"/>
                </a:cxn>
                <a:cxn ang="0">
                  <a:pos x="371" y="156"/>
                </a:cxn>
                <a:cxn ang="0">
                  <a:pos x="461" y="126"/>
                </a:cxn>
                <a:cxn ang="0">
                  <a:pos x="544" y="102"/>
                </a:cxn>
                <a:cxn ang="0">
                  <a:pos x="574" y="90"/>
                </a:cxn>
                <a:cxn ang="0">
                  <a:pos x="604" y="84"/>
                </a:cxn>
                <a:cxn ang="0">
                  <a:pos x="622" y="78"/>
                </a:cxn>
                <a:cxn ang="0">
                  <a:pos x="628" y="72"/>
                </a:cxn>
                <a:cxn ang="0">
                  <a:pos x="634" y="66"/>
                </a:cxn>
                <a:cxn ang="0">
                  <a:pos x="652" y="60"/>
                </a:cxn>
                <a:cxn ang="0">
                  <a:pos x="694" y="30"/>
                </a:cxn>
                <a:cxn ang="0">
                  <a:pos x="712" y="18"/>
                </a:cxn>
                <a:cxn ang="0">
                  <a:pos x="718" y="6"/>
                </a:cxn>
                <a:cxn ang="0">
                  <a:pos x="712" y="0"/>
                </a:cxn>
                <a:cxn ang="0">
                  <a:pos x="688" y="0"/>
                </a:cxn>
                <a:cxn ang="0">
                  <a:pos x="628" y="0"/>
                </a:cxn>
                <a:cxn ang="0">
                  <a:pos x="580" y="0"/>
                </a:cxn>
                <a:cxn ang="0">
                  <a:pos x="544" y="0"/>
                </a:cxn>
                <a:cxn ang="0">
                  <a:pos x="514" y="18"/>
                </a:cxn>
                <a:cxn ang="0">
                  <a:pos x="485" y="42"/>
                </a:cxn>
                <a:cxn ang="0">
                  <a:pos x="467" y="54"/>
                </a:cxn>
                <a:cxn ang="0">
                  <a:pos x="449" y="60"/>
                </a:cxn>
                <a:cxn ang="0">
                  <a:pos x="425" y="60"/>
                </a:cxn>
                <a:cxn ang="0">
                  <a:pos x="389" y="66"/>
                </a:cxn>
                <a:cxn ang="0">
                  <a:pos x="347" y="84"/>
                </a:cxn>
                <a:cxn ang="0">
                  <a:pos x="311" y="108"/>
                </a:cxn>
                <a:cxn ang="0">
                  <a:pos x="287" y="126"/>
                </a:cxn>
                <a:cxn ang="0">
                  <a:pos x="275" y="132"/>
                </a:cxn>
                <a:cxn ang="0">
                  <a:pos x="257" y="138"/>
                </a:cxn>
                <a:cxn ang="0">
                  <a:pos x="221" y="138"/>
                </a:cxn>
                <a:cxn ang="0">
                  <a:pos x="186" y="138"/>
                </a:cxn>
                <a:cxn ang="0">
                  <a:pos x="180" y="138"/>
                </a:cxn>
                <a:cxn ang="0">
                  <a:pos x="174" y="138"/>
                </a:cxn>
                <a:cxn ang="0">
                  <a:pos x="114" y="162"/>
                </a:cxn>
                <a:cxn ang="0">
                  <a:pos x="48" y="216"/>
                </a:cxn>
                <a:cxn ang="0">
                  <a:pos x="48" y="216"/>
                </a:cxn>
              </a:cxnLst>
              <a:rect l="0" t="0" r="r" b="b"/>
              <a:pathLst>
                <a:path w="718" h="306">
                  <a:moveTo>
                    <a:pt x="48" y="216"/>
                  </a:moveTo>
                  <a:lnTo>
                    <a:pt x="30" y="252"/>
                  </a:lnTo>
                  <a:lnTo>
                    <a:pt x="12" y="282"/>
                  </a:lnTo>
                  <a:lnTo>
                    <a:pt x="6" y="300"/>
                  </a:lnTo>
                  <a:lnTo>
                    <a:pt x="0" y="306"/>
                  </a:lnTo>
                  <a:lnTo>
                    <a:pt x="48" y="276"/>
                  </a:lnTo>
                  <a:lnTo>
                    <a:pt x="84" y="252"/>
                  </a:lnTo>
                  <a:lnTo>
                    <a:pt x="108" y="234"/>
                  </a:lnTo>
                  <a:lnTo>
                    <a:pt x="120" y="228"/>
                  </a:lnTo>
                  <a:lnTo>
                    <a:pt x="126" y="228"/>
                  </a:lnTo>
                  <a:lnTo>
                    <a:pt x="144" y="222"/>
                  </a:lnTo>
                  <a:lnTo>
                    <a:pt x="168" y="216"/>
                  </a:lnTo>
                  <a:lnTo>
                    <a:pt x="198" y="204"/>
                  </a:lnTo>
                  <a:lnTo>
                    <a:pt x="275" y="180"/>
                  </a:lnTo>
                  <a:lnTo>
                    <a:pt x="371" y="156"/>
                  </a:lnTo>
                  <a:lnTo>
                    <a:pt x="461" y="126"/>
                  </a:lnTo>
                  <a:lnTo>
                    <a:pt x="544" y="102"/>
                  </a:lnTo>
                  <a:lnTo>
                    <a:pt x="574" y="90"/>
                  </a:lnTo>
                  <a:lnTo>
                    <a:pt x="604" y="84"/>
                  </a:lnTo>
                  <a:lnTo>
                    <a:pt x="622" y="78"/>
                  </a:lnTo>
                  <a:lnTo>
                    <a:pt x="628" y="72"/>
                  </a:lnTo>
                  <a:lnTo>
                    <a:pt x="634" y="66"/>
                  </a:lnTo>
                  <a:lnTo>
                    <a:pt x="652" y="60"/>
                  </a:lnTo>
                  <a:lnTo>
                    <a:pt x="694" y="30"/>
                  </a:lnTo>
                  <a:lnTo>
                    <a:pt x="712" y="18"/>
                  </a:lnTo>
                  <a:lnTo>
                    <a:pt x="718" y="6"/>
                  </a:lnTo>
                  <a:lnTo>
                    <a:pt x="712" y="0"/>
                  </a:lnTo>
                  <a:lnTo>
                    <a:pt x="688" y="0"/>
                  </a:lnTo>
                  <a:lnTo>
                    <a:pt x="628" y="0"/>
                  </a:lnTo>
                  <a:lnTo>
                    <a:pt x="580" y="0"/>
                  </a:lnTo>
                  <a:lnTo>
                    <a:pt x="544" y="0"/>
                  </a:lnTo>
                  <a:lnTo>
                    <a:pt x="514" y="18"/>
                  </a:lnTo>
                  <a:lnTo>
                    <a:pt x="485" y="42"/>
                  </a:lnTo>
                  <a:lnTo>
                    <a:pt x="467" y="54"/>
                  </a:lnTo>
                  <a:lnTo>
                    <a:pt x="449" y="60"/>
                  </a:lnTo>
                  <a:lnTo>
                    <a:pt x="425" y="60"/>
                  </a:lnTo>
                  <a:lnTo>
                    <a:pt x="389" y="66"/>
                  </a:lnTo>
                  <a:lnTo>
                    <a:pt x="347" y="84"/>
                  </a:lnTo>
                  <a:lnTo>
                    <a:pt x="311" y="108"/>
                  </a:lnTo>
                  <a:lnTo>
                    <a:pt x="287" y="126"/>
                  </a:lnTo>
                  <a:lnTo>
                    <a:pt x="275" y="132"/>
                  </a:lnTo>
                  <a:lnTo>
                    <a:pt x="257" y="138"/>
                  </a:lnTo>
                  <a:lnTo>
                    <a:pt x="221" y="138"/>
                  </a:lnTo>
                  <a:lnTo>
                    <a:pt x="186" y="138"/>
                  </a:lnTo>
                  <a:lnTo>
                    <a:pt x="180" y="138"/>
                  </a:lnTo>
                  <a:lnTo>
                    <a:pt x="174" y="138"/>
                  </a:lnTo>
                  <a:lnTo>
                    <a:pt x="114" y="162"/>
                  </a:lnTo>
                  <a:lnTo>
                    <a:pt x="48" y="216"/>
                  </a:lnTo>
                  <a:lnTo>
                    <a:pt x="48" y="21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45451" name="Freeform 11"/>
            <p:cNvSpPr>
              <a:spLocks/>
            </p:cNvSpPr>
            <p:nvPr userDrawn="1"/>
          </p:nvSpPr>
          <p:spPr bwMode="hidden">
            <a:xfrm>
              <a:off x="3358" y="1890"/>
              <a:ext cx="2400" cy="881"/>
            </a:xfrm>
            <a:custGeom>
              <a:avLst/>
              <a:gdLst/>
              <a:ahLst/>
              <a:cxnLst>
                <a:cxn ang="0">
                  <a:pos x="2231" y="54"/>
                </a:cxn>
                <a:cxn ang="0">
                  <a:pos x="2189" y="54"/>
                </a:cxn>
                <a:cxn ang="0">
                  <a:pos x="2147" y="66"/>
                </a:cxn>
                <a:cxn ang="0">
                  <a:pos x="2021" y="101"/>
                </a:cxn>
                <a:cxn ang="0">
                  <a:pos x="1956" y="119"/>
                </a:cxn>
                <a:cxn ang="0">
                  <a:pos x="1860" y="167"/>
                </a:cxn>
                <a:cxn ang="0">
                  <a:pos x="1836" y="245"/>
                </a:cxn>
                <a:cxn ang="0">
                  <a:pos x="1842" y="305"/>
                </a:cxn>
                <a:cxn ang="0">
                  <a:pos x="1758" y="317"/>
                </a:cxn>
                <a:cxn ang="0">
                  <a:pos x="1597" y="263"/>
                </a:cxn>
                <a:cxn ang="0">
                  <a:pos x="1507" y="257"/>
                </a:cxn>
                <a:cxn ang="0">
                  <a:pos x="1399" y="311"/>
                </a:cxn>
                <a:cxn ang="0">
                  <a:pos x="1334" y="353"/>
                </a:cxn>
                <a:cxn ang="0">
                  <a:pos x="1310" y="359"/>
                </a:cxn>
                <a:cxn ang="0">
                  <a:pos x="1214" y="371"/>
                </a:cxn>
                <a:cxn ang="0">
                  <a:pos x="1160" y="365"/>
                </a:cxn>
                <a:cxn ang="0">
                  <a:pos x="1053" y="371"/>
                </a:cxn>
                <a:cxn ang="0">
                  <a:pos x="957" y="383"/>
                </a:cxn>
                <a:cxn ang="0">
                  <a:pos x="921" y="401"/>
                </a:cxn>
                <a:cxn ang="0">
                  <a:pos x="819" y="419"/>
                </a:cxn>
                <a:cxn ang="0">
                  <a:pos x="778" y="419"/>
                </a:cxn>
                <a:cxn ang="0">
                  <a:pos x="664" y="437"/>
                </a:cxn>
                <a:cxn ang="0">
                  <a:pos x="598" y="473"/>
                </a:cxn>
                <a:cxn ang="0">
                  <a:pos x="503" y="467"/>
                </a:cxn>
                <a:cxn ang="0">
                  <a:pos x="431" y="491"/>
                </a:cxn>
                <a:cxn ang="0">
                  <a:pos x="413" y="539"/>
                </a:cxn>
                <a:cxn ang="0">
                  <a:pos x="347" y="569"/>
                </a:cxn>
                <a:cxn ang="0">
                  <a:pos x="222" y="599"/>
                </a:cxn>
                <a:cxn ang="0">
                  <a:pos x="138" y="647"/>
                </a:cxn>
                <a:cxn ang="0">
                  <a:pos x="108" y="659"/>
                </a:cxn>
                <a:cxn ang="0">
                  <a:pos x="0" y="671"/>
                </a:cxn>
                <a:cxn ang="0">
                  <a:pos x="84" y="695"/>
                </a:cxn>
                <a:cxn ang="0">
                  <a:pos x="263" y="653"/>
                </a:cxn>
                <a:cxn ang="0">
                  <a:pos x="473" y="569"/>
                </a:cxn>
                <a:cxn ang="0">
                  <a:pos x="568" y="521"/>
                </a:cxn>
                <a:cxn ang="0">
                  <a:pos x="646" y="515"/>
                </a:cxn>
                <a:cxn ang="0">
                  <a:pos x="873" y="461"/>
                </a:cxn>
                <a:cxn ang="0">
                  <a:pos x="1148" y="425"/>
                </a:cxn>
                <a:cxn ang="0">
                  <a:pos x="1292" y="461"/>
                </a:cxn>
                <a:cxn ang="0">
                  <a:pos x="1417" y="533"/>
                </a:cxn>
                <a:cxn ang="0">
                  <a:pos x="1435" y="617"/>
                </a:cxn>
                <a:cxn ang="0">
                  <a:pos x="1376" y="653"/>
                </a:cxn>
                <a:cxn ang="0">
                  <a:pos x="1226" y="701"/>
                </a:cxn>
                <a:cxn ang="0">
                  <a:pos x="1112" y="755"/>
                </a:cxn>
                <a:cxn ang="0">
                  <a:pos x="1065" y="809"/>
                </a:cxn>
                <a:cxn ang="0">
                  <a:pos x="1077" y="869"/>
                </a:cxn>
                <a:cxn ang="0">
                  <a:pos x="1106" y="881"/>
                </a:cxn>
                <a:cxn ang="0">
                  <a:pos x="1208" y="869"/>
                </a:cxn>
                <a:cxn ang="0">
                  <a:pos x="1388" y="857"/>
                </a:cxn>
                <a:cxn ang="0">
                  <a:pos x="1441" y="851"/>
                </a:cxn>
                <a:cxn ang="0">
                  <a:pos x="1483" y="833"/>
                </a:cxn>
                <a:cxn ang="0">
                  <a:pos x="1675" y="743"/>
                </a:cxn>
                <a:cxn ang="0">
                  <a:pos x="1806" y="689"/>
                </a:cxn>
                <a:cxn ang="0">
                  <a:pos x="1884" y="581"/>
                </a:cxn>
                <a:cxn ang="0">
                  <a:pos x="2039" y="389"/>
                </a:cxn>
                <a:cxn ang="0">
                  <a:pos x="2207" y="269"/>
                </a:cxn>
                <a:cxn ang="0">
                  <a:pos x="2249" y="239"/>
                </a:cxn>
                <a:cxn ang="0">
                  <a:pos x="2392" y="0"/>
                </a:cxn>
                <a:cxn ang="0">
                  <a:pos x="2302" y="36"/>
                </a:cxn>
              </a:cxnLst>
              <a:rect l="0" t="0" r="r" b="b"/>
              <a:pathLst>
                <a:path w="2392" h="881">
                  <a:moveTo>
                    <a:pt x="2302" y="36"/>
                  </a:moveTo>
                  <a:lnTo>
                    <a:pt x="2266" y="48"/>
                  </a:lnTo>
                  <a:lnTo>
                    <a:pt x="2231" y="54"/>
                  </a:lnTo>
                  <a:lnTo>
                    <a:pt x="2201" y="54"/>
                  </a:lnTo>
                  <a:lnTo>
                    <a:pt x="2195" y="54"/>
                  </a:lnTo>
                  <a:lnTo>
                    <a:pt x="2189" y="54"/>
                  </a:lnTo>
                  <a:lnTo>
                    <a:pt x="2189" y="54"/>
                  </a:lnTo>
                  <a:lnTo>
                    <a:pt x="2177" y="60"/>
                  </a:lnTo>
                  <a:lnTo>
                    <a:pt x="2147" y="66"/>
                  </a:lnTo>
                  <a:lnTo>
                    <a:pt x="2105" y="78"/>
                  </a:lnTo>
                  <a:lnTo>
                    <a:pt x="2057" y="89"/>
                  </a:lnTo>
                  <a:lnTo>
                    <a:pt x="2021" y="101"/>
                  </a:lnTo>
                  <a:lnTo>
                    <a:pt x="1997" y="107"/>
                  </a:lnTo>
                  <a:lnTo>
                    <a:pt x="1973" y="113"/>
                  </a:lnTo>
                  <a:lnTo>
                    <a:pt x="1956" y="119"/>
                  </a:lnTo>
                  <a:lnTo>
                    <a:pt x="1926" y="131"/>
                  </a:lnTo>
                  <a:lnTo>
                    <a:pt x="1896" y="137"/>
                  </a:lnTo>
                  <a:lnTo>
                    <a:pt x="1860" y="167"/>
                  </a:lnTo>
                  <a:lnTo>
                    <a:pt x="1842" y="191"/>
                  </a:lnTo>
                  <a:lnTo>
                    <a:pt x="1836" y="221"/>
                  </a:lnTo>
                  <a:lnTo>
                    <a:pt x="1836" y="245"/>
                  </a:lnTo>
                  <a:lnTo>
                    <a:pt x="1842" y="269"/>
                  </a:lnTo>
                  <a:lnTo>
                    <a:pt x="1842" y="293"/>
                  </a:lnTo>
                  <a:lnTo>
                    <a:pt x="1842" y="305"/>
                  </a:lnTo>
                  <a:lnTo>
                    <a:pt x="1824" y="323"/>
                  </a:lnTo>
                  <a:lnTo>
                    <a:pt x="1794" y="329"/>
                  </a:lnTo>
                  <a:lnTo>
                    <a:pt x="1758" y="317"/>
                  </a:lnTo>
                  <a:lnTo>
                    <a:pt x="1716" y="299"/>
                  </a:lnTo>
                  <a:lnTo>
                    <a:pt x="1657" y="275"/>
                  </a:lnTo>
                  <a:lnTo>
                    <a:pt x="1597" y="263"/>
                  </a:lnTo>
                  <a:lnTo>
                    <a:pt x="1543" y="257"/>
                  </a:lnTo>
                  <a:lnTo>
                    <a:pt x="1519" y="257"/>
                  </a:lnTo>
                  <a:lnTo>
                    <a:pt x="1507" y="257"/>
                  </a:lnTo>
                  <a:lnTo>
                    <a:pt x="1489" y="263"/>
                  </a:lnTo>
                  <a:lnTo>
                    <a:pt x="1459" y="275"/>
                  </a:lnTo>
                  <a:lnTo>
                    <a:pt x="1399" y="311"/>
                  </a:lnTo>
                  <a:lnTo>
                    <a:pt x="1376" y="329"/>
                  </a:lnTo>
                  <a:lnTo>
                    <a:pt x="1352" y="341"/>
                  </a:lnTo>
                  <a:lnTo>
                    <a:pt x="1334" y="353"/>
                  </a:lnTo>
                  <a:lnTo>
                    <a:pt x="1328" y="359"/>
                  </a:lnTo>
                  <a:lnTo>
                    <a:pt x="1322" y="359"/>
                  </a:lnTo>
                  <a:lnTo>
                    <a:pt x="1310" y="359"/>
                  </a:lnTo>
                  <a:lnTo>
                    <a:pt x="1286" y="365"/>
                  </a:lnTo>
                  <a:lnTo>
                    <a:pt x="1262" y="365"/>
                  </a:lnTo>
                  <a:lnTo>
                    <a:pt x="1214" y="371"/>
                  </a:lnTo>
                  <a:lnTo>
                    <a:pt x="1196" y="371"/>
                  </a:lnTo>
                  <a:lnTo>
                    <a:pt x="1178" y="365"/>
                  </a:lnTo>
                  <a:lnTo>
                    <a:pt x="1160" y="365"/>
                  </a:lnTo>
                  <a:lnTo>
                    <a:pt x="1130" y="365"/>
                  </a:lnTo>
                  <a:lnTo>
                    <a:pt x="1095" y="365"/>
                  </a:lnTo>
                  <a:lnTo>
                    <a:pt x="1053" y="371"/>
                  </a:lnTo>
                  <a:lnTo>
                    <a:pt x="1017" y="377"/>
                  </a:lnTo>
                  <a:lnTo>
                    <a:pt x="981" y="377"/>
                  </a:lnTo>
                  <a:lnTo>
                    <a:pt x="957" y="383"/>
                  </a:lnTo>
                  <a:lnTo>
                    <a:pt x="945" y="389"/>
                  </a:lnTo>
                  <a:lnTo>
                    <a:pt x="939" y="395"/>
                  </a:lnTo>
                  <a:lnTo>
                    <a:pt x="921" y="401"/>
                  </a:lnTo>
                  <a:lnTo>
                    <a:pt x="879" y="407"/>
                  </a:lnTo>
                  <a:lnTo>
                    <a:pt x="837" y="419"/>
                  </a:lnTo>
                  <a:lnTo>
                    <a:pt x="819" y="419"/>
                  </a:lnTo>
                  <a:lnTo>
                    <a:pt x="808" y="419"/>
                  </a:lnTo>
                  <a:lnTo>
                    <a:pt x="796" y="419"/>
                  </a:lnTo>
                  <a:lnTo>
                    <a:pt x="778" y="419"/>
                  </a:lnTo>
                  <a:lnTo>
                    <a:pt x="754" y="419"/>
                  </a:lnTo>
                  <a:lnTo>
                    <a:pt x="724" y="425"/>
                  </a:lnTo>
                  <a:lnTo>
                    <a:pt x="664" y="437"/>
                  </a:lnTo>
                  <a:lnTo>
                    <a:pt x="640" y="449"/>
                  </a:lnTo>
                  <a:lnTo>
                    <a:pt x="616" y="461"/>
                  </a:lnTo>
                  <a:lnTo>
                    <a:pt x="598" y="473"/>
                  </a:lnTo>
                  <a:lnTo>
                    <a:pt x="580" y="473"/>
                  </a:lnTo>
                  <a:lnTo>
                    <a:pt x="538" y="473"/>
                  </a:lnTo>
                  <a:lnTo>
                    <a:pt x="503" y="467"/>
                  </a:lnTo>
                  <a:lnTo>
                    <a:pt x="461" y="473"/>
                  </a:lnTo>
                  <a:lnTo>
                    <a:pt x="443" y="479"/>
                  </a:lnTo>
                  <a:lnTo>
                    <a:pt x="431" y="491"/>
                  </a:lnTo>
                  <a:lnTo>
                    <a:pt x="425" y="509"/>
                  </a:lnTo>
                  <a:lnTo>
                    <a:pt x="419" y="533"/>
                  </a:lnTo>
                  <a:lnTo>
                    <a:pt x="413" y="539"/>
                  </a:lnTo>
                  <a:lnTo>
                    <a:pt x="407" y="545"/>
                  </a:lnTo>
                  <a:lnTo>
                    <a:pt x="389" y="551"/>
                  </a:lnTo>
                  <a:lnTo>
                    <a:pt x="347" y="569"/>
                  </a:lnTo>
                  <a:lnTo>
                    <a:pt x="299" y="587"/>
                  </a:lnTo>
                  <a:lnTo>
                    <a:pt x="257" y="593"/>
                  </a:lnTo>
                  <a:lnTo>
                    <a:pt x="222" y="599"/>
                  </a:lnTo>
                  <a:lnTo>
                    <a:pt x="180" y="617"/>
                  </a:lnTo>
                  <a:lnTo>
                    <a:pt x="150" y="641"/>
                  </a:lnTo>
                  <a:lnTo>
                    <a:pt x="138" y="647"/>
                  </a:lnTo>
                  <a:lnTo>
                    <a:pt x="132" y="653"/>
                  </a:lnTo>
                  <a:lnTo>
                    <a:pt x="126" y="659"/>
                  </a:lnTo>
                  <a:lnTo>
                    <a:pt x="108" y="659"/>
                  </a:lnTo>
                  <a:lnTo>
                    <a:pt x="96" y="653"/>
                  </a:lnTo>
                  <a:lnTo>
                    <a:pt x="90" y="653"/>
                  </a:lnTo>
                  <a:lnTo>
                    <a:pt x="0" y="671"/>
                  </a:lnTo>
                  <a:lnTo>
                    <a:pt x="12" y="689"/>
                  </a:lnTo>
                  <a:lnTo>
                    <a:pt x="42" y="695"/>
                  </a:lnTo>
                  <a:lnTo>
                    <a:pt x="84" y="695"/>
                  </a:lnTo>
                  <a:lnTo>
                    <a:pt x="132" y="683"/>
                  </a:lnTo>
                  <a:lnTo>
                    <a:pt x="192" y="671"/>
                  </a:lnTo>
                  <a:lnTo>
                    <a:pt x="263" y="653"/>
                  </a:lnTo>
                  <a:lnTo>
                    <a:pt x="335" y="629"/>
                  </a:lnTo>
                  <a:lnTo>
                    <a:pt x="407" y="599"/>
                  </a:lnTo>
                  <a:lnTo>
                    <a:pt x="473" y="569"/>
                  </a:lnTo>
                  <a:lnTo>
                    <a:pt x="527" y="545"/>
                  </a:lnTo>
                  <a:lnTo>
                    <a:pt x="562" y="527"/>
                  </a:lnTo>
                  <a:lnTo>
                    <a:pt x="568" y="521"/>
                  </a:lnTo>
                  <a:lnTo>
                    <a:pt x="574" y="521"/>
                  </a:lnTo>
                  <a:lnTo>
                    <a:pt x="604" y="521"/>
                  </a:lnTo>
                  <a:lnTo>
                    <a:pt x="646" y="515"/>
                  </a:lnTo>
                  <a:lnTo>
                    <a:pt x="712" y="497"/>
                  </a:lnTo>
                  <a:lnTo>
                    <a:pt x="790" y="479"/>
                  </a:lnTo>
                  <a:lnTo>
                    <a:pt x="873" y="461"/>
                  </a:lnTo>
                  <a:lnTo>
                    <a:pt x="963" y="443"/>
                  </a:lnTo>
                  <a:lnTo>
                    <a:pt x="1059" y="431"/>
                  </a:lnTo>
                  <a:lnTo>
                    <a:pt x="1148" y="425"/>
                  </a:lnTo>
                  <a:lnTo>
                    <a:pt x="1178" y="425"/>
                  </a:lnTo>
                  <a:lnTo>
                    <a:pt x="1214" y="437"/>
                  </a:lnTo>
                  <a:lnTo>
                    <a:pt x="1292" y="461"/>
                  </a:lnTo>
                  <a:lnTo>
                    <a:pt x="1340" y="479"/>
                  </a:lnTo>
                  <a:lnTo>
                    <a:pt x="1382" y="503"/>
                  </a:lnTo>
                  <a:lnTo>
                    <a:pt x="1417" y="533"/>
                  </a:lnTo>
                  <a:lnTo>
                    <a:pt x="1441" y="563"/>
                  </a:lnTo>
                  <a:lnTo>
                    <a:pt x="1447" y="587"/>
                  </a:lnTo>
                  <a:lnTo>
                    <a:pt x="1435" y="617"/>
                  </a:lnTo>
                  <a:lnTo>
                    <a:pt x="1423" y="629"/>
                  </a:lnTo>
                  <a:lnTo>
                    <a:pt x="1405" y="641"/>
                  </a:lnTo>
                  <a:lnTo>
                    <a:pt x="1376" y="653"/>
                  </a:lnTo>
                  <a:lnTo>
                    <a:pt x="1346" y="665"/>
                  </a:lnTo>
                  <a:lnTo>
                    <a:pt x="1280" y="683"/>
                  </a:lnTo>
                  <a:lnTo>
                    <a:pt x="1226" y="701"/>
                  </a:lnTo>
                  <a:lnTo>
                    <a:pt x="1178" y="719"/>
                  </a:lnTo>
                  <a:lnTo>
                    <a:pt x="1142" y="743"/>
                  </a:lnTo>
                  <a:lnTo>
                    <a:pt x="1112" y="755"/>
                  </a:lnTo>
                  <a:lnTo>
                    <a:pt x="1089" y="773"/>
                  </a:lnTo>
                  <a:lnTo>
                    <a:pt x="1077" y="791"/>
                  </a:lnTo>
                  <a:lnTo>
                    <a:pt x="1065" y="809"/>
                  </a:lnTo>
                  <a:lnTo>
                    <a:pt x="1059" y="833"/>
                  </a:lnTo>
                  <a:lnTo>
                    <a:pt x="1065" y="857"/>
                  </a:lnTo>
                  <a:lnTo>
                    <a:pt x="1077" y="869"/>
                  </a:lnTo>
                  <a:lnTo>
                    <a:pt x="1083" y="875"/>
                  </a:lnTo>
                  <a:lnTo>
                    <a:pt x="1089" y="881"/>
                  </a:lnTo>
                  <a:lnTo>
                    <a:pt x="1106" y="881"/>
                  </a:lnTo>
                  <a:lnTo>
                    <a:pt x="1124" y="875"/>
                  </a:lnTo>
                  <a:lnTo>
                    <a:pt x="1148" y="875"/>
                  </a:lnTo>
                  <a:lnTo>
                    <a:pt x="1208" y="869"/>
                  </a:lnTo>
                  <a:lnTo>
                    <a:pt x="1268" y="863"/>
                  </a:lnTo>
                  <a:lnTo>
                    <a:pt x="1328" y="863"/>
                  </a:lnTo>
                  <a:lnTo>
                    <a:pt x="1388" y="857"/>
                  </a:lnTo>
                  <a:lnTo>
                    <a:pt x="1411" y="857"/>
                  </a:lnTo>
                  <a:lnTo>
                    <a:pt x="1429" y="851"/>
                  </a:lnTo>
                  <a:lnTo>
                    <a:pt x="1441" y="851"/>
                  </a:lnTo>
                  <a:lnTo>
                    <a:pt x="1447" y="851"/>
                  </a:lnTo>
                  <a:lnTo>
                    <a:pt x="1459" y="845"/>
                  </a:lnTo>
                  <a:lnTo>
                    <a:pt x="1483" y="833"/>
                  </a:lnTo>
                  <a:lnTo>
                    <a:pt x="1525" y="815"/>
                  </a:lnTo>
                  <a:lnTo>
                    <a:pt x="1573" y="791"/>
                  </a:lnTo>
                  <a:lnTo>
                    <a:pt x="1675" y="743"/>
                  </a:lnTo>
                  <a:lnTo>
                    <a:pt x="1716" y="725"/>
                  </a:lnTo>
                  <a:lnTo>
                    <a:pt x="1752" y="713"/>
                  </a:lnTo>
                  <a:lnTo>
                    <a:pt x="1806" y="689"/>
                  </a:lnTo>
                  <a:lnTo>
                    <a:pt x="1842" y="653"/>
                  </a:lnTo>
                  <a:lnTo>
                    <a:pt x="1866" y="611"/>
                  </a:lnTo>
                  <a:lnTo>
                    <a:pt x="1884" y="581"/>
                  </a:lnTo>
                  <a:lnTo>
                    <a:pt x="1926" y="515"/>
                  </a:lnTo>
                  <a:lnTo>
                    <a:pt x="1979" y="449"/>
                  </a:lnTo>
                  <a:lnTo>
                    <a:pt x="2039" y="389"/>
                  </a:lnTo>
                  <a:lnTo>
                    <a:pt x="2105" y="341"/>
                  </a:lnTo>
                  <a:lnTo>
                    <a:pt x="2159" y="299"/>
                  </a:lnTo>
                  <a:lnTo>
                    <a:pt x="2207" y="269"/>
                  </a:lnTo>
                  <a:lnTo>
                    <a:pt x="2237" y="245"/>
                  </a:lnTo>
                  <a:lnTo>
                    <a:pt x="2249" y="239"/>
                  </a:lnTo>
                  <a:lnTo>
                    <a:pt x="2249" y="239"/>
                  </a:lnTo>
                  <a:lnTo>
                    <a:pt x="2392" y="167"/>
                  </a:lnTo>
                  <a:lnTo>
                    <a:pt x="2392" y="60"/>
                  </a:lnTo>
                  <a:lnTo>
                    <a:pt x="2392" y="0"/>
                  </a:lnTo>
                  <a:lnTo>
                    <a:pt x="2344" y="18"/>
                  </a:lnTo>
                  <a:lnTo>
                    <a:pt x="2302" y="36"/>
                  </a:lnTo>
                  <a:lnTo>
                    <a:pt x="2302" y="3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45452" name="Freeform 12"/>
            <p:cNvSpPr>
              <a:spLocks/>
            </p:cNvSpPr>
            <p:nvPr userDrawn="1"/>
          </p:nvSpPr>
          <p:spPr bwMode="hidden">
            <a:xfrm>
              <a:off x="3839" y="1854"/>
              <a:ext cx="577" cy="258"/>
            </a:xfrm>
            <a:custGeom>
              <a:avLst/>
              <a:gdLst/>
              <a:ahLst/>
              <a:cxnLst>
                <a:cxn ang="0">
                  <a:pos x="30" y="245"/>
                </a:cxn>
                <a:cxn ang="0">
                  <a:pos x="18" y="251"/>
                </a:cxn>
                <a:cxn ang="0">
                  <a:pos x="6" y="257"/>
                </a:cxn>
                <a:cxn ang="0">
                  <a:pos x="0" y="257"/>
                </a:cxn>
                <a:cxn ang="0">
                  <a:pos x="305" y="113"/>
                </a:cxn>
                <a:cxn ang="0">
                  <a:pos x="520" y="0"/>
                </a:cxn>
                <a:cxn ang="0">
                  <a:pos x="526" y="6"/>
                </a:cxn>
                <a:cxn ang="0">
                  <a:pos x="544" y="18"/>
                </a:cxn>
                <a:cxn ang="0">
                  <a:pos x="550" y="24"/>
                </a:cxn>
                <a:cxn ang="0">
                  <a:pos x="550" y="36"/>
                </a:cxn>
                <a:cxn ang="0">
                  <a:pos x="544" y="42"/>
                </a:cxn>
                <a:cxn ang="0">
                  <a:pos x="526" y="54"/>
                </a:cxn>
                <a:cxn ang="0">
                  <a:pos x="514" y="60"/>
                </a:cxn>
                <a:cxn ang="0">
                  <a:pos x="502" y="66"/>
                </a:cxn>
                <a:cxn ang="0">
                  <a:pos x="448" y="84"/>
                </a:cxn>
                <a:cxn ang="0">
                  <a:pos x="382" y="113"/>
                </a:cxn>
                <a:cxn ang="0">
                  <a:pos x="305" y="143"/>
                </a:cxn>
                <a:cxn ang="0">
                  <a:pos x="227" y="173"/>
                </a:cxn>
                <a:cxn ang="0">
                  <a:pos x="149" y="203"/>
                </a:cxn>
                <a:cxn ang="0">
                  <a:pos x="83" y="227"/>
                </a:cxn>
                <a:cxn ang="0">
                  <a:pos x="30" y="245"/>
                </a:cxn>
                <a:cxn ang="0">
                  <a:pos x="30" y="245"/>
                </a:cxn>
              </a:cxnLst>
              <a:rect l="0" t="0" r="r" b="b"/>
              <a:pathLst>
                <a:path w="550" h="257">
                  <a:moveTo>
                    <a:pt x="30" y="245"/>
                  </a:moveTo>
                  <a:lnTo>
                    <a:pt x="18" y="251"/>
                  </a:lnTo>
                  <a:lnTo>
                    <a:pt x="6" y="257"/>
                  </a:lnTo>
                  <a:lnTo>
                    <a:pt x="0" y="257"/>
                  </a:lnTo>
                  <a:lnTo>
                    <a:pt x="305" y="113"/>
                  </a:lnTo>
                  <a:lnTo>
                    <a:pt x="520" y="0"/>
                  </a:lnTo>
                  <a:lnTo>
                    <a:pt x="526" y="6"/>
                  </a:lnTo>
                  <a:lnTo>
                    <a:pt x="544" y="18"/>
                  </a:lnTo>
                  <a:lnTo>
                    <a:pt x="550" y="24"/>
                  </a:lnTo>
                  <a:lnTo>
                    <a:pt x="550" y="36"/>
                  </a:lnTo>
                  <a:lnTo>
                    <a:pt x="544" y="42"/>
                  </a:lnTo>
                  <a:lnTo>
                    <a:pt x="526" y="54"/>
                  </a:lnTo>
                  <a:lnTo>
                    <a:pt x="514" y="60"/>
                  </a:lnTo>
                  <a:lnTo>
                    <a:pt x="502" y="66"/>
                  </a:lnTo>
                  <a:lnTo>
                    <a:pt x="448" y="84"/>
                  </a:lnTo>
                  <a:lnTo>
                    <a:pt x="382" y="113"/>
                  </a:lnTo>
                  <a:lnTo>
                    <a:pt x="305" y="143"/>
                  </a:lnTo>
                  <a:lnTo>
                    <a:pt x="227" y="173"/>
                  </a:lnTo>
                  <a:lnTo>
                    <a:pt x="149" y="203"/>
                  </a:lnTo>
                  <a:lnTo>
                    <a:pt x="83" y="227"/>
                  </a:lnTo>
                  <a:lnTo>
                    <a:pt x="30" y="245"/>
                  </a:lnTo>
                  <a:lnTo>
                    <a:pt x="30" y="24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45453" name="Freeform 13"/>
            <p:cNvSpPr>
              <a:spLocks/>
            </p:cNvSpPr>
            <p:nvPr userDrawn="1"/>
          </p:nvSpPr>
          <p:spPr bwMode="hidden">
            <a:xfrm>
              <a:off x="5327" y="1642"/>
              <a:ext cx="5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D1A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45454" name="Freeform 14"/>
            <p:cNvSpPr>
              <a:spLocks/>
            </p:cNvSpPr>
            <p:nvPr userDrawn="1"/>
          </p:nvSpPr>
          <p:spPr bwMode="hidden">
            <a:xfrm>
              <a:off x="3839" y="1728"/>
              <a:ext cx="716" cy="383"/>
            </a:xfrm>
            <a:custGeom>
              <a:avLst/>
              <a:gdLst/>
              <a:ahLst/>
              <a:cxnLst>
                <a:cxn ang="0">
                  <a:pos x="659" y="6"/>
                </a:cxn>
                <a:cxn ang="0">
                  <a:pos x="588" y="42"/>
                </a:cxn>
                <a:cxn ang="0">
                  <a:pos x="515" y="84"/>
                </a:cxn>
                <a:cxn ang="0">
                  <a:pos x="509" y="90"/>
                </a:cxn>
                <a:cxn ang="0">
                  <a:pos x="485" y="102"/>
                </a:cxn>
                <a:cxn ang="0">
                  <a:pos x="455" y="120"/>
                </a:cxn>
                <a:cxn ang="0">
                  <a:pos x="425" y="138"/>
                </a:cxn>
                <a:cxn ang="0">
                  <a:pos x="371" y="168"/>
                </a:cxn>
                <a:cxn ang="0">
                  <a:pos x="306" y="198"/>
                </a:cxn>
                <a:cxn ang="0">
                  <a:pos x="186" y="251"/>
                </a:cxn>
                <a:cxn ang="0">
                  <a:pos x="131" y="269"/>
                </a:cxn>
                <a:cxn ang="0">
                  <a:pos x="89" y="287"/>
                </a:cxn>
                <a:cxn ang="0">
                  <a:pos x="53" y="305"/>
                </a:cxn>
                <a:cxn ang="0">
                  <a:pos x="36" y="311"/>
                </a:cxn>
                <a:cxn ang="0">
                  <a:pos x="12" y="329"/>
                </a:cxn>
                <a:cxn ang="0">
                  <a:pos x="0" y="353"/>
                </a:cxn>
                <a:cxn ang="0">
                  <a:pos x="0" y="371"/>
                </a:cxn>
                <a:cxn ang="0">
                  <a:pos x="0" y="383"/>
                </a:cxn>
                <a:cxn ang="0">
                  <a:pos x="0" y="383"/>
                </a:cxn>
                <a:cxn ang="0">
                  <a:pos x="12" y="371"/>
                </a:cxn>
                <a:cxn ang="0">
                  <a:pos x="30" y="353"/>
                </a:cxn>
                <a:cxn ang="0">
                  <a:pos x="53" y="335"/>
                </a:cxn>
                <a:cxn ang="0">
                  <a:pos x="77" y="317"/>
                </a:cxn>
                <a:cxn ang="0">
                  <a:pos x="101" y="311"/>
                </a:cxn>
                <a:cxn ang="0">
                  <a:pos x="131" y="299"/>
                </a:cxn>
                <a:cxn ang="0">
                  <a:pos x="204" y="269"/>
                </a:cxn>
                <a:cxn ang="0">
                  <a:pos x="240" y="251"/>
                </a:cxn>
                <a:cxn ang="0">
                  <a:pos x="270" y="239"/>
                </a:cxn>
                <a:cxn ang="0">
                  <a:pos x="294" y="228"/>
                </a:cxn>
                <a:cxn ang="0">
                  <a:pos x="312" y="222"/>
                </a:cxn>
                <a:cxn ang="0">
                  <a:pos x="330" y="210"/>
                </a:cxn>
                <a:cxn ang="0">
                  <a:pos x="365" y="186"/>
                </a:cxn>
                <a:cxn ang="0">
                  <a:pos x="419" y="156"/>
                </a:cxn>
                <a:cxn ang="0">
                  <a:pos x="473" y="120"/>
                </a:cxn>
                <a:cxn ang="0">
                  <a:pos x="527" y="90"/>
                </a:cxn>
                <a:cxn ang="0">
                  <a:pos x="576" y="60"/>
                </a:cxn>
                <a:cxn ang="0">
                  <a:pos x="612" y="42"/>
                </a:cxn>
                <a:cxn ang="0">
                  <a:pos x="629" y="36"/>
                </a:cxn>
                <a:cxn ang="0">
                  <a:pos x="647" y="30"/>
                </a:cxn>
                <a:cxn ang="0">
                  <a:pos x="677" y="18"/>
                </a:cxn>
                <a:cxn ang="0">
                  <a:pos x="701" y="6"/>
                </a:cxn>
                <a:cxn ang="0">
                  <a:pos x="713" y="0"/>
                </a:cxn>
                <a:cxn ang="0">
                  <a:pos x="713" y="0"/>
                </a:cxn>
                <a:cxn ang="0">
                  <a:pos x="659" y="6"/>
                </a:cxn>
                <a:cxn ang="0">
                  <a:pos x="716" y="63"/>
                </a:cxn>
              </a:cxnLst>
              <a:rect l="0" t="0" r="r" b="b"/>
              <a:pathLst>
                <a:path w="716" h="383">
                  <a:moveTo>
                    <a:pt x="659" y="6"/>
                  </a:moveTo>
                  <a:lnTo>
                    <a:pt x="588" y="42"/>
                  </a:lnTo>
                  <a:lnTo>
                    <a:pt x="515" y="84"/>
                  </a:lnTo>
                  <a:lnTo>
                    <a:pt x="509" y="90"/>
                  </a:lnTo>
                  <a:lnTo>
                    <a:pt x="485" y="102"/>
                  </a:lnTo>
                  <a:lnTo>
                    <a:pt x="455" y="120"/>
                  </a:lnTo>
                  <a:lnTo>
                    <a:pt x="425" y="138"/>
                  </a:lnTo>
                  <a:lnTo>
                    <a:pt x="371" y="168"/>
                  </a:lnTo>
                  <a:lnTo>
                    <a:pt x="306" y="198"/>
                  </a:lnTo>
                  <a:lnTo>
                    <a:pt x="186" y="251"/>
                  </a:lnTo>
                  <a:lnTo>
                    <a:pt x="131" y="269"/>
                  </a:lnTo>
                  <a:lnTo>
                    <a:pt x="89" y="287"/>
                  </a:lnTo>
                  <a:lnTo>
                    <a:pt x="53" y="305"/>
                  </a:lnTo>
                  <a:lnTo>
                    <a:pt x="36" y="311"/>
                  </a:lnTo>
                  <a:lnTo>
                    <a:pt x="12" y="329"/>
                  </a:lnTo>
                  <a:lnTo>
                    <a:pt x="0" y="353"/>
                  </a:lnTo>
                  <a:lnTo>
                    <a:pt x="0" y="371"/>
                  </a:lnTo>
                  <a:lnTo>
                    <a:pt x="0" y="383"/>
                  </a:lnTo>
                  <a:lnTo>
                    <a:pt x="0" y="383"/>
                  </a:lnTo>
                  <a:lnTo>
                    <a:pt x="12" y="371"/>
                  </a:lnTo>
                  <a:lnTo>
                    <a:pt x="30" y="353"/>
                  </a:lnTo>
                  <a:lnTo>
                    <a:pt x="53" y="335"/>
                  </a:lnTo>
                  <a:lnTo>
                    <a:pt x="77" y="317"/>
                  </a:lnTo>
                  <a:lnTo>
                    <a:pt x="101" y="311"/>
                  </a:lnTo>
                  <a:lnTo>
                    <a:pt x="131" y="299"/>
                  </a:lnTo>
                  <a:lnTo>
                    <a:pt x="204" y="269"/>
                  </a:lnTo>
                  <a:lnTo>
                    <a:pt x="240" y="251"/>
                  </a:lnTo>
                  <a:lnTo>
                    <a:pt x="270" y="239"/>
                  </a:lnTo>
                  <a:lnTo>
                    <a:pt x="294" y="228"/>
                  </a:lnTo>
                  <a:lnTo>
                    <a:pt x="312" y="222"/>
                  </a:lnTo>
                  <a:lnTo>
                    <a:pt x="330" y="210"/>
                  </a:lnTo>
                  <a:lnTo>
                    <a:pt x="365" y="186"/>
                  </a:lnTo>
                  <a:lnTo>
                    <a:pt x="419" y="156"/>
                  </a:lnTo>
                  <a:lnTo>
                    <a:pt x="473" y="120"/>
                  </a:lnTo>
                  <a:lnTo>
                    <a:pt x="527" y="90"/>
                  </a:lnTo>
                  <a:lnTo>
                    <a:pt x="576" y="60"/>
                  </a:lnTo>
                  <a:lnTo>
                    <a:pt x="612" y="42"/>
                  </a:lnTo>
                  <a:lnTo>
                    <a:pt x="629" y="36"/>
                  </a:lnTo>
                  <a:lnTo>
                    <a:pt x="647" y="30"/>
                  </a:lnTo>
                  <a:lnTo>
                    <a:pt x="677" y="18"/>
                  </a:lnTo>
                  <a:lnTo>
                    <a:pt x="701" y="6"/>
                  </a:lnTo>
                  <a:lnTo>
                    <a:pt x="713" y="0"/>
                  </a:lnTo>
                  <a:lnTo>
                    <a:pt x="713" y="0"/>
                  </a:lnTo>
                  <a:lnTo>
                    <a:pt x="659" y="6"/>
                  </a:lnTo>
                  <a:lnTo>
                    <a:pt x="716" y="63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45455" name="Freeform 15"/>
            <p:cNvSpPr>
              <a:spLocks/>
            </p:cNvSpPr>
            <p:nvPr userDrawn="1"/>
          </p:nvSpPr>
          <p:spPr bwMode="hidden">
            <a:xfrm>
              <a:off x="3453" y="2271"/>
              <a:ext cx="318" cy="225"/>
            </a:xfrm>
            <a:custGeom>
              <a:avLst/>
              <a:gdLst/>
              <a:ahLst/>
              <a:cxnLst>
                <a:cxn ang="0">
                  <a:pos x="6" y="225"/>
                </a:cxn>
                <a:cxn ang="0">
                  <a:pos x="0" y="195"/>
                </a:cxn>
                <a:cxn ang="0">
                  <a:pos x="315" y="0"/>
                </a:cxn>
                <a:cxn ang="0">
                  <a:pos x="303" y="27"/>
                </a:cxn>
                <a:cxn ang="0">
                  <a:pos x="318" y="42"/>
                </a:cxn>
              </a:cxnLst>
              <a:rect l="0" t="0" r="r" b="b"/>
              <a:pathLst>
                <a:path w="318" h="225">
                  <a:moveTo>
                    <a:pt x="6" y="225"/>
                  </a:moveTo>
                  <a:lnTo>
                    <a:pt x="0" y="195"/>
                  </a:lnTo>
                  <a:lnTo>
                    <a:pt x="315" y="0"/>
                  </a:lnTo>
                  <a:lnTo>
                    <a:pt x="303" y="27"/>
                  </a:lnTo>
                  <a:lnTo>
                    <a:pt x="318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45456" name="Freeform 16"/>
            <p:cNvSpPr>
              <a:spLocks/>
            </p:cNvSpPr>
            <p:nvPr userDrawn="1"/>
          </p:nvSpPr>
          <p:spPr bwMode="hidden">
            <a:xfrm>
              <a:off x="0" y="2658"/>
              <a:ext cx="2595" cy="933"/>
            </a:xfrm>
            <a:custGeom>
              <a:avLst/>
              <a:gdLst/>
              <a:ahLst/>
              <a:cxnLst>
                <a:cxn ang="0">
                  <a:pos x="1050" y="657"/>
                </a:cxn>
                <a:cxn ang="0">
                  <a:pos x="1581" y="690"/>
                </a:cxn>
                <a:cxn ang="0">
                  <a:pos x="1671" y="723"/>
                </a:cxn>
                <a:cxn ang="0">
                  <a:pos x="1176" y="621"/>
                </a:cxn>
                <a:cxn ang="0">
                  <a:pos x="1854" y="567"/>
                </a:cxn>
                <a:cxn ang="0">
                  <a:pos x="1869" y="612"/>
                </a:cxn>
                <a:cxn ang="0">
                  <a:pos x="2103" y="861"/>
                </a:cxn>
                <a:cxn ang="0">
                  <a:pos x="1883" y="520"/>
                </a:cxn>
                <a:cxn ang="0">
                  <a:pos x="1842" y="490"/>
                </a:cxn>
                <a:cxn ang="0">
                  <a:pos x="1770" y="466"/>
                </a:cxn>
                <a:cxn ang="0">
                  <a:pos x="1740" y="448"/>
                </a:cxn>
                <a:cxn ang="0">
                  <a:pos x="1758" y="436"/>
                </a:cxn>
                <a:cxn ang="0">
                  <a:pos x="1830" y="430"/>
                </a:cxn>
                <a:cxn ang="0">
                  <a:pos x="1877" y="424"/>
                </a:cxn>
                <a:cxn ang="0">
                  <a:pos x="1955" y="394"/>
                </a:cxn>
                <a:cxn ang="0">
                  <a:pos x="2052" y="396"/>
                </a:cxn>
                <a:cxn ang="0">
                  <a:pos x="2253" y="732"/>
                </a:cxn>
                <a:cxn ang="0">
                  <a:pos x="2415" y="933"/>
                </a:cxn>
                <a:cxn ang="0">
                  <a:pos x="2397" y="828"/>
                </a:cxn>
                <a:cxn ang="0">
                  <a:pos x="2088" y="400"/>
                </a:cxn>
                <a:cxn ang="0">
                  <a:pos x="2046" y="346"/>
                </a:cxn>
                <a:cxn ang="0">
                  <a:pos x="1997" y="304"/>
                </a:cxn>
                <a:cxn ang="0">
                  <a:pos x="1967" y="286"/>
                </a:cxn>
                <a:cxn ang="0">
                  <a:pos x="1973" y="286"/>
                </a:cxn>
                <a:cxn ang="0">
                  <a:pos x="2009" y="286"/>
                </a:cxn>
                <a:cxn ang="0">
                  <a:pos x="2082" y="322"/>
                </a:cxn>
                <a:cxn ang="0">
                  <a:pos x="2199" y="384"/>
                </a:cxn>
                <a:cxn ang="0">
                  <a:pos x="2394" y="448"/>
                </a:cxn>
                <a:cxn ang="0">
                  <a:pos x="2595" y="516"/>
                </a:cxn>
                <a:cxn ang="0">
                  <a:pos x="2388" y="424"/>
                </a:cxn>
                <a:cxn ang="0">
                  <a:pos x="2219" y="340"/>
                </a:cxn>
                <a:cxn ang="0">
                  <a:pos x="2052" y="280"/>
                </a:cxn>
                <a:cxn ang="0">
                  <a:pos x="1955" y="262"/>
                </a:cxn>
                <a:cxn ang="0">
                  <a:pos x="1877" y="274"/>
                </a:cxn>
                <a:cxn ang="0">
                  <a:pos x="1752" y="274"/>
                </a:cxn>
                <a:cxn ang="0">
                  <a:pos x="1661" y="292"/>
                </a:cxn>
                <a:cxn ang="0">
                  <a:pos x="1607" y="316"/>
                </a:cxn>
                <a:cxn ang="0">
                  <a:pos x="1589" y="322"/>
                </a:cxn>
                <a:cxn ang="0">
                  <a:pos x="1409" y="358"/>
                </a:cxn>
                <a:cxn ang="0">
                  <a:pos x="1152" y="442"/>
                </a:cxn>
                <a:cxn ang="0">
                  <a:pos x="966" y="460"/>
                </a:cxn>
                <a:cxn ang="0">
                  <a:pos x="870" y="442"/>
                </a:cxn>
                <a:cxn ang="0">
                  <a:pos x="828" y="430"/>
                </a:cxn>
                <a:cxn ang="0">
                  <a:pos x="743" y="388"/>
                </a:cxn>
                <a:cxn ang="0">
                  <a:pos x="636" y="334"/>
                </a:cxn>
                <a:cxn ang="0">
                  <a:pos x="467" y="256"/>
                </a:cxn>
                <a:cxn ang="0">
                  <a:pos x="0" y="0"/>
                </a:cxn>
                <a:cxn ang="0">
                  <a:pos x="585" y="390"/>
                </a:cxn>
                <a:cxn ang="0">
                  <a:pos x="849" y="543"/>
                </a:cxn>
                <a:cxn ang="0">
                  <a:pos x="897" y="621"/>
                </a:cxn>
              </a:cxnLst>
              <a:rect l="0" t="0" r="r" b="b"/>
              <a:pathLst>
                <a:path w="2595" h="933">
                  <a:moveTo>
                    <a:pt x="981" y="675"/>
                  </a:moveTo>
                  <a:lnTo>
                    <a:pt x="1050" y="657"/>
                  </a:lnTo>
                  <a:lnTo>
                    <a:pt x="1143" y="651"/>
                  </a:lnTo>
                  <a:lnTo>
                    <a:pt x="1581" y="690"/>
                  </a:lnTo>
                  <a:lnTo>
                    <a:pt x="1623" y="738"/>
                  </a:lnTo>
                  <a:lnTo>
                    <a:pt x="1671" y="723"/>
                  </a:lnTo>
                  <a:lnTo>
                    <a:pt x="1656" y="675"/>
                  </a:lnTo>
                  <a:lnTo>
                    <a:pt x="1176" y="621"/>
                  </a:lnTo>
                  <a:lnTo>
                    <a:pt x="1797" y="534"/>
                  </a:lnTo>
                  <a:lnTo>
                    <a:pt x="1854" y="567"/>
                  </a:lnTo>
                  <a:lnTo>
                    <a:pt x="1881" y="585"/>
                  </a:lnTo>
                  <a:lnTo>
                    <a:pt x="1869" y="612"/>
                  </a:lnTo>
                  <a:lnTo>
                    <a:pt x="1995" y="852"/>
                  </a:lnTo>
                  <a:lnTo>
                    <a:pt x="2103" y="861"/>
                  </a:lnTo>
                  <a:lnTo>
                    <a:pt x="1889" y="538"/>
                  </a:lnTo>
                  <a:lnTo>
                    <a:pt x="1883" y="520"/>
                  </a:lnTo>
                  <a:lnTo>
                    <a:pt x="1872" y="508"/>
                  </a:lnTo>
                  <a:lnTo>
                    <a:pt x="1842" y="490"/>
                  </a:lnTo>
                  <a:lnTo>
                    <a:pt x="1806" y="478"/>
                  </a:lnTo>
                  <a:lnTo>
                    <a:pt x="1770" y="466"/>
                  </a:lnTo>
                  <a:lnTo>
                    <a:pt x="1752" y="454"/>
                  </a:lnTo>
                  <a:lnTo>
                    <a:pt x="1740" y="448"/>
                  </a:lnTo>
                  <a:lnTo>
                    <a:pt x="1746" y="436"/>
                  </a:lnTo>
                  <a:lnTo>
                    <a:pt x="1758" y="436"/>
                  </a:lnTo>
                  <a:lnTo>
                    <a:pt x="1782" y="430"/>
                  </a:lnTo>
                  <a:lnTo>
                    <a:pt x="1830" y="430"/>
                  </a:lnTo>
                  <a:lnTo>
                    <a:pt x="1854" y="430"/>
                  </a:lnTo>
                  <a:lnTo>
                    <a:pt x="1877" y="424"/>
                  </a:lnTo>
                  <a:lnTo>
                    <a:pt x="1925" y="400"/>
                  </a:lnTo>
                  <a:lnTo>
                    <a:pt x="1955" y="394"/>
                  </a:lnTo>
                  <a:lnTo>
                    <a:pt x="1979" y="394"/>
                  </a:lnTo>
                  <a:lnTo>
                    <a:pt x="2052" y="396"/>
                  </a:lnTo>
                  <a:lnTo>
                    <a:pt x="2046" y="456"/>
                  </a:lnTo>
                  <a:lnTo>
                    <a:pt x="2253" y="732"/>
                  </a:lnTo>
                  <a:lnTo>
                    <a:pt x="2334" y="816"/>
                  </a:lnTo>
                  <a:lnTo>
                    <a:pt x="2415" y="933"/>
                  </a:lnTo>
                  <a:lnTo>
                    <a:pt x="2430" y="909"/>
                  </a:lnTo>
                  <a:lnTo>
                    <a:pt x="2397" y="828"/>
                  </a:lnTo>
                  <a:lnTo>
                    <a:pt x="2094" y="412"/>
                  </a:lnTo>
                  <a:lnTo>
                    <a:pt x="2088" y="400"/>
                  </a:lnTo>
                  <a:lnTo>
                    <a:pt x="2076" y="376"/>
                  </a:lnTo>
                  <a:lnTo>
                    <a:pt x="2046" y="346"/>
                  </a:lnTo>
                  <a:lnTo>
                    <a:pt x="2015" y="322"/>
                  </a:lnTo>
                  <a:lnTo>
                    <a:pt x="1997" y="304"/>
                  </a:lnTo>
                  <a:lnTo>
                    <a:pt x="1979" y="292"/>
                  </a:lnTo>
                  <a:lnTo>
                    <a:pt x="1967" y="286"/>
                  </a:lnTo>
                  <a:lnTo>
                    <a:pt x="1967" y="286"/>
                  </a:lnTo>
                  <a:lnTo>
                    <a:pt x="1973" y="286"/>
                  </a:lnTo>
                  <a:lnTo>
                    <a:pt x="1985" y="286"/>
                  </a:lnTo>
                  <a:lnTo>
                    <a:pt x="2009" y="286"/>
                  </a:lnTo>
                  <a:lnTo>
                    <a:pt x="2040" y="298"/>
                  </a:lnTo>
                  <a:lnTo>
                    <a:pt x="2082" y="322"/>
                  </a:lnTo>
                  <a:lnTo>
                    <a:pt x="2124" y="348"/>
                  </a:lnTo>
                  <a:lnTo>
                    <a:pt x="2199" y="384"/>
                  </a:lnTo>
                  <a:lnTo>
                    <a:pt x="2325" y="426"/>
                  </a:lnTo>
                  <a:lnTo>
                    <a:pt x="2394" y="448"/>
                  </a:lnTo>
                  <a:lnTo>
                    <a:pt x="2523" y="522"/>
                  </a:lnTo>
                  <a:lnTo>
                    <a:pt x="2595" y="516"/>
                  </a:lnTo>
                  <a:lnTo>
                    <a:pt x="2442" y="454"/>
                  </a:lnTo>
                  <a:lnTo>
                    <a:pt x="2388" y="424"/>
                  </a:lnTo>
                  <a:lnTo>
                    <a:pt x="2327" y="388"/>
                  </a:lnTo>
                  <a:lnTo>
                    <a:pt x="2219" y="340"/>
                  </a:lnTo>
                  <a:lnTo>
                    <a:pt x="2106" y="292"/>
                  </a:lnTo>
                  <a:lnTo>
                    <a:pt x="2052" y="280"/>
                  </a:lnTo>
                  <a:lnTo>
                    <a:pt x="2003" y="268"/>
                  </a:lnTo>
                  <a:lnTo>
                    <a:pt x="1955" y="262"/>
                  </a:lnTo>
                  <a:lnTo>
                    <a:pt x="1919" y="268"/>
                  </a:lnTo>
                  <a:lnTo>
                    <a:pt x="1877" y="274"/>
                  </a:lnTo>
                  <a:lnTo>
                    <a:pt x="1812" y="274"/>
                  </a:lnTo>
                  <a:lnTo>
                    <a:pt x="1752" y="274"/>
                  </a:lnTo>
                  <a:lnTo>
                    <a:pt x="1703" y="286"/>
                  </a:lnTo>
                  <a:lnTo>
                    <a:pt x="1661" y="292"/>
                  </a:lnTo>
                  <a:lnTo>
                    <a:pt x="1631" y="304"/>
                  </a:lnTo>
                  <a:lnTo>
                    <a:pt x="1607" y="316"/>
                  </a:lnTo>
                  <a:lnTo>
                    <a:pt x="1595" y="322"/>
                  </a:lnTo>
                  <a:lnTo>
                    <a:pt x="1589" y="322"/>
                  </a:lnTo>
                  <a:lnTo>
                    <a:pt x="1500" y="334"/>
                  </a:lnTo>
                  <a:lnTo>
                    <a:pt x="1409" y="358"/>
                  </a:lnTo>
                  <a:lnTo>
                    <a:pt x="1236" y="418"/>
                  </a:lnTo>
                  <a:lnTo>
                    <a:pt x="1152" y="442"/>
                  </a:lnTo>
                  <a:lnTo>
                    <a:pt x="1061" y="460"/>
                  </a:lnTo>
                  <a:lnTo>
                    <a:pt x="966" y="460"/>
                  </a:lnTo>
                  <a:lnTo>
                    <a:pt x="918" y="454"/>
                  </a:lnTo>
                  <a:lnTo>
                    <a:pt x="870" y="442"/>
                  </a:lnTo>
                  <a:lnTo>
                    <a:pt x="858" y="436"/>
                  </a:lnTo>
                  <a:lnTo>
                    <a:pt x="828" y="430"/>
                  </a:lnTo>
                  <a:lnTo>
                    <a:pt x="791" y="412"/>
                  </a:lnTo>
                  <a:lnTo>
                    <a:pt x="743" y="388"/>
                  </a:lnTo>
                  <a:lnTo>
                    <a:pt x="690" y="364"/>
                  </a:lnTo>
                  <a:lnTo>
                    <a:pt x="636" y="334"/>
                  </a:lnTo>
                  <a:lnTo>
                    <a:pt x="515" y="280"/>
                  </a:lnTo>
                  <a:lnTo>
                    <a:pt x="467" y="256"/>
                  </a:lnTo>
                  <a:lnTo>
                    <a:pt x="443" y="244"/>
                  </a:lnTo>
                  <a:lnTo>
                    <a:pt x="0" y="0"/>
                  </a:lnTo>
                  <a:lnTo>
                    <a:pt x="123" y="120"/>
                  </a:lnTo>
                  <a:lnTo>
                    <a:pt x="585" y="390"/>
                  </a:lnTo>
                  <a:lnTo>
                    <a:pt x="708" y="462"/>
                  </a:lnTo>
                  <a:lnTo>
                    <a:pt x="849" y="543"/>
                  </a:lnTo>
                  <a:lnTo>
                    <a:pt x="882" y="564"/>
                  </a:lnTo>
                  <a:lnTo>
                    <a:pt x="897" y="621"/>
                  </a:lnTo>
                  <a:lnTo>
                    <a:pt x="981" y="67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45457" name="Freeform 17"/>
            <p:cNvSpPr>
              <a:spLocks/>
            </p:cNvSpPr>
            <p:nvPr userDrawn="1"/>
          </p:nvSpPr>
          <p:spPr bwMode="hidden">
            <a:xfrm>
              <a:off x="0" y="2994"/>
              <a:ext cx="2723" cy="1091"/>
            </a:xfrm>
            <a:custGeom>
              <a:avLst/>
              <a:gdLst/>
              <a:ahLst/>
              <a:cxnLst>
                <a:cxn ang="0">
                  <a:pos x="2370" y="72"/>
                </a:cxn>
                <a:cxn ang="0">
                  <a:pos x="2597" y="198"/>
                </a:cxn>
                <a:cxn ang="0">
                  <a:pos x="2639" y="276"/>
                </a:cxn>
                <a:cxn ang="0">
                  <a:pos x="2453" y="264"/>
                </a:cxn>
                <a:cxn ang="0">
                  <a:pos x="2297" y="204"/>
                </a:cxn>
                <a:cxn ang="0">
                  <a:pos x="2112" y="66"/>
                </a:cxn>
                <a:cxn ang="0">
                  <a:pos x="2088" y="72"/>
                </a:cxn>
                <a:cxn ang="0">
                  <a:pos x="2106" y="114"/>
                </a:cxn>
                <a:cxn ang="0">
                  <a:pos x="2412" y="552"/>
                </a:cxn>
                <a:cxn ang="0">
                  <a:pos x="2279" y="564"/>
                </a:cxn>
                <a:cxn ang="0">
                  <a:pos x="2189" y="492"/>
                </a:cxn>
                <a:cxn ang="0">
                  <a:pos x="2058" y="330"/>
                </a:cxn>
                <a:cxn ang="0">
                  <a:pos x="1991" y="234"/>
                </a:cxn>
                <a:cxn ang="0">
                  <a:pos x="1949" y="174"/>
                </a:cxn>
                <a:cxn ang="0">
                  <a:pos x="1824" y="132"/>
                </a:cxn>
                <a:cxn ang="0">
                  <a:pos x="1794" y="144"/>
                </a:cxn>
                <a:cxn ang="0">
                  <a:pos x="1895" y="222"/>
                </a:cxn>
                <a:cxn ang="0">
                  <a:pos x="1943" y="366"/>
                </a:cxn>
                <a:cxn ang="0">
                  <a:pos x="2064" y="630"/>
                </a:cxn>
                <a:cxn ang="0">
                  <a:pos x="2052" y="695"/>
                </a:cxn>
                <a:cxn ang="0">
                  <a:pos x="1955" y="683"/>
                </a:cxn>
                <a:cxn ang="0">
                  <a:pos x="1913" y="636"/>
                </a:cxn>
                <a:cxn ang="0">
                  <a:pos x="1703" y="312"/>
                </a:cxn>
                <a:cxn ang="0">
                  <a:pos x="1637" y="276"/>
                </a:cxn>
                <a:cxn ang="0">
                  <a:pos x="1643" y="318"/>
                </a:cxn>
                <a:cxn ang="0">
                  <a:pos x="1673" y="408"/>
                </a:cxn>
                <a:cxn ang="0">
                  <a:pos x="1716" y="779"/>
                </a:cxn>
                <a:cxn ang="0">
                  <a:pos x="1691" y="737"/>
                </a:cxn>
                <a:cxn ang="0">
                  <a:pos x="1613" y="582"/>
                </a:cxn>
                <a:cxn ang="0">
                  <a:pos x="1494" y="480"/>
                </a:cxn>
                <a:cxn ang="0">
                  <a:pos x="1248" y="528"/>
                </a:cxn>
                <a:cxn ang="0">
                  <a:pos x="996" y="630"/>
                </a:cxn>
                <a:cxn ang="0">
                  <a:pos x="714" y="534"/>
                </a:cxn>
                <a:cxn ang="0">
                  <a:pos x="198" y="288"/>
                </a:cxn>
                <a:cxn ang="0">
                  <a:pos x="0" y="460"/>
                </a:cxn>
                <a:cxn ang="0">
                  <a:pos x="288" y="570"/>
                </a:cxn>
                <a:cxn ang="0">
                  <a:pos x="461" y="654"/>
                </a:cxn>
                <a:cxn ang="0">
                  <a:pos x="725" y="755"/>
                </a:cxn>
                <a:cxn ang="0">
                  <a:pos x="966" y="791"/>
                </a:cxn>
                <a:cxn ang="0">
                  <a:pos x="1176" y="779"/>
                </a:cxn>
                <a:cxn ang="0">
                  <a:pos x="1278" y="791"/>
                </a:cxn>
                <a:cxn ang="0">
                  <a:pos x="1404" y="845"/>
                </a:cxn>
                <a:cxn ang="0">
                  <a:pos x="1416" y="887"/>
                </a:cxn>
                <a:cxn ang="0">
                  <a:pos x="1361" y="923"/>
                </a:cxn>
                <a:cxn ang="0">
                  <a:pos x="1385" y="1007"/>
                </a:cxn>
                <a:cxn ang="0">
                  <a:pos x="1494" y="1085"/>
                </a:cxn>
                <a:cxn ang="0">
                  <a:pos x="1697" y="1043"/>
                </a:cxn>
                <a:cxn ang="0">
                  <a:pos x="1812" y="989"/>
                </a:cxn>
                <a:cxn ang="0">
                  <a:pos x="1973" y="917"/>
                </a:cxn>
                <a:cxn ang="0">
                  <a:pos x="2201" y="899"/>
                </a:cxn>
                <a:cxn ang="0">
                  <a:pos x="2364" y="863"/>
                </a:cxn>
                <a:cxn ang="0">
                  <a:pos x="2400" y="743"/>
                </a:cxn>
                <a:cxn ang="0">
                  <a:pos x="2471" y="701"/>
                </a:cxn>
                <a:cxn ang="0">
                  <a:pos x="2621" y="504"/>
                </a:cxn>
                <a:cxn ang="0">
                  <a:pos x="2693" y="374"/>
                </a:cxn>
              </a:cxnLst>
              <a:rect l="0" t="0" r="r" b="b"/>
              <a:pathLst>
                <a:path w="2723" h="1091">
                  <a:moveTo>
                    <a:pt x="2723" y="299"/>
                  </a:moveTo>
                  <a:lnTo>
                    <a:pt x="2715" y="240"/>
                  </a:lnTo>
                  <a:lnTo>
                    <a:pt x="2656" y="195"/>
                  </a:lnTo>
                  <a:lnTo>
                    <a:pt x="2370" y="72"/>
                  </a:lnTo>
                  <a:lnTo>
                    <a:pt x="2303" y="54"/>
                  </a:lnTo>
                  <a:lnTo>
                    <a:pt x="2585" y="186"/>
                  </a:lnTo>
                  <a:lnTo>
                    <a:pt x="2591" y="192"/>
                  </a:lnTo>
                  <a:lnTo>
                    <a:pt x="2597" y="198"/>
                  </a:lnTo>
                  <a:lnTo>
                    <a:pt x="2621" y="228"/>
                  </a:lnTo>
                  <a:lnTo>
                    <a:pt x="2639" y="258"/>
                  </a:lnTo>
                  <a:lnTo>
                    <a:pt x="2646" y="270"/>
                  </a:lnTo>
                  <a:lnTo>
                    <a:pt x="2639" y="276"/>
                  </a:lnTo>
                  <a:lnTo>
                    <a:pt x="2603" y="282"/>
                  </a:lnTo>
                  <a:lnTo>
                    <a:pt x="2555" y="282"/>
                  </a:lnTo>
                  <a:lnTo>
                    <a:pt x="2507" y="276"/>
                  </a:lnTo>
                  <a:lnTo>
                    <a:pt x="2453" y="264"/>
                  </a:lnTo>
                  <a:lnTo>
                    <a:pt x="2394" y="246"/>
                  </a:lnTo>
                  <a:lnTo>
                    <a:pt x="2340" y="222"/>
                  </a:lnTo>
                  <a:lnTo>
                    <a:pt x="2321" y="216"/>
                  </a:lnTo>
                  <a:lnTo>
                    <a:pt x="2297" y="204"/>
                  </a:lnTo>
                  <a:lnTo>
                    <a:pt x="2171" y="126"/>
                  </a:lnTo>
                  <a:lnTo>
                    <a:pt x="2165" y="120"/>
                  </a:lnTo>
                  <a:lnTo>
                    <a:pt x="2154" y="102"/>
                  </a:lnTo>
                  <a:lnTo>
                    <a:pt x="2112" y="66"/>
                  </a:lnTo>
                  <a:lnTo>
                    <a:pt x="2064" y="24"/>
                  </a:lnTo>
                  <a:lnTo>
                    <a:pt x="2046" y="6"/>
                  </a:lnTo>
                  <a:lnTo>
                    <a:pt x="2034" y="0"/>
                  </a:lnTo>
                  <a:lnTo>
                    <a:pt x="2088" y="72"/>
                  </a:lnTo>
                  <a:lnTo>
                    <a:pt x="2106" y="108"/>
                  </a:lnTo>
                  <a:lnTo>
                    <a:pt x="2106" y="108"/>
                  </a:lnTo>
                  <a:lnTo>
                    <a:pt x="2106" y="108"/>
                  </a:lnTo>
                  <a:lnTo>
                    <a:pt x="2106" y="114"/>
                  </a:lnTo>
                  <a:lnTo>
                    <a:pt x="2112" y="114"/>
                  </a:lnTo>
                  <a:lnTo>
                    <a:pt x="2406" y="516"/>
                  </a:lnTo>
                  <a:lnTo>
                    <a:pt x="2412" y="534"/>
                  </a:lnTo>
                  <a:lnTo>
                    <a:pt x="2412" y="552"/>
                  </a:lnTo>
                  <a:lnTo>
                    <a:pt x="2394" y="576"/>
                  </a:lnTo>
                  <a:lnTo>
                    <a:pt x="2364" y="588"/>
                  </a:lnTo>
                  <a:lnTo>
                    <a:pt x="2321" y="588"/>
                  </a:lnTo>
                  <a:lnTo>
                    <a:pt x="2279" y="564"/>
                  </a:lnTo>
                  <a:lnTo>
                    <a:pt x="2237" y="534"/>
                  </a:lnTo>
                  <a:lnTo>
                    <a:pt x="2201" y="504"/>
                  </a:lnTo>
                  <a:lnTo>
                    <a:pt x="2195" y="498"/>
                  </a:lnTo>
                  <a:lnTo>
                    <a:pt x="2189" y="492"/>
                  </a:lnTo>
                  <a:lnTo>
                    <a:pt x="2171" y="462"/>
                  </a:lnTo>
                  <a:lnTo>
                    <a:pt x="2142" y="420"/>
                  </a:lnTo>
                  <a:lnTo>
                    <a:pt x="2100" y="378"/>
                  </a:lnTo>
                  <a:lnTo>
                    <a:pt x="2058" y="330"/>
                  </a:lnTo>
                  <a:lnTo>
                    <a:pt x="2040" y="318"/>
                  </a:lnTo>
                  <a:lnTo>
                    <a:pt x="2028" y="300"/>
                  </a:lnTo>
                  <a:lnTo>
                    <a:pt x="2009" y="264"/>
                  </a:lnTo>
                  <a:lnTo>
                    <a:pt x="1991" y="234"/>
                  </a:lnTo>
                  <a:lnTo>
                    <a:pt x="1985" y="210"/>
                  </a:lnTo>
                  <a:lnTo>
                    <a:pt x="1973" y="192"/>
                  </a:lnTo>
                  <a:lnTo>
                    <a:pt x="1967" y="180"/>
                  </a:lnTo>
                  <a:lnTo>
                    <a:pt x="1949" y="174"/>
                  </a:lnTo>
                  <a:lnTo>
                    <a:pt x="1907" y="156"/>
                  </a:lnTo>
                  <a:lnTo>
                    <a:pt x="1860" y="138"/>
                  </a:lnTo>
                  <a:lnTo>
                    <a:pt x="1836" y="132"/>
                  </a:lnTo>
                  <a:lnTo>
                    <a:pt x="1824" y="132"/>
                  </a:lnTo>
                  <a:lnTo>
                    <a:pt x="1806" y="132"/>
                  </a:lnTo>
                  <a:lnTo>
                    <a:pt x="1800" y="138"/>
                  </a:lnTo>
                  <a:lnTo>
                    <a:pt x="1794" y="144"/>
                  </a:lnTo>
                  <a:lnTo>
                    <a:pt x="1794" y="144"/>
                  </a:lnTo>
                  <a:lnTo>
                    <a:pt x="1842" y="156"/>
                  </a:lnTo>
                  <a:lnTo>
                    <a:pt x="1872" y="180"/>
                  </a:lnTo>
                  <a:lnTo>
                    <a:pt x="1889" y="204"/>
                  </a:lnTo>
                  <a:lnTo>
                    <a:pt x="1895" y="222"/>
                  </a:lnTo>
                  <a:lnTo>
                    <a:pt x="1889" y="240"/>
                  </a:lnTo>
                  <a:lnTo>
                    <a:pt x="1901" y="270"/>
                  </a:lnTo>
                  <a:lnTo>
                    <a:pt x="1919" y="318"/>
                  </a:lnTo>
                  <a:lnTo>
                    <a:pt x="1943" y="366"/>
                  </a:lnTo>
                  <a:lnTo>
                    <a:pt x="1991" y="480"/>
                  </a:lnTo>
                  <a:lnTo>
                    <a:pt x="2021" y="534"/>
                  </a:lnTo>
                  <a:lnTo>
                    <a:pt x="2040" y="582"/>
                  </a:lnTo>
                  <a:lnTo>
                    <a:pt x="2064" y="630"/>
                  </a:lnTo>
                  <a:lnTo>
                    <a:pt x="2076" y="666"/>
                  </a:lnTo>
                  <a:lnTo>
                    <a:pt x="2082" y="683"/>
                  </a:lnTo>
                  <a:lnTo>
                    <a:pt x="2070" y="695"/>
                  </a:lnTo>
                  <a:lnTo>
                    <a:pt x="2052" y="695"/>
                  </a:lnTo>
                  <a:lnTo>
                    <a:pt x="2021" y="695"/>
                  </a:lnTo>
                  <a:lnTo>
                    <a:pt x="1997" y="695"/>
                  </a:lnTo>
                  <a:lnTo>
                    <a:pt x="1973" y="689"/>
                  </a:lnTo>
                  <a:lnTo>
                    <a:pt x="1955" y="683"/>
                  </a:lnTo>
                  <a:lnTo>
                    <a:pt x="1949" y="683"/>
                  </a:lnTo>
                  <a:lnTo>
                    <a:pt x="1949" y="677"/>
                  </a:lnTo>
                  <a:lnTo>
                    <a:pt x="1943" y="672"/>
                  </a:lnTo>
                  <a:lnTo>
                    <a:pt x="1913" y="636"/>
                  </a:lnTo>
                  <a:lnTo>
                    <a:pt x="1806" y="324"/>
                  </a:lnTo>
                  <a:lnTo>
                    <a:pt x="1776" y="330"/>
                  </a:lnTo>
                  <a:lnTo>
                    <a:pt x="1746" y="330"/>
                  </a:lnTo>
                  <a:lnTo>
                    <a:pt x="1703" y="312"/>
                  </a:lnTo>
                  <a:lnTo>
                    <a:pt x="1673" y="288"/>
                  </a:lnTo>
                  <a:lnTo>
                    <a:pt x="1667" y="276"/>
                  </a:lnTo>
                  <a:lnTo>
                    <a:pt x="1655" y="270"/>
                  </a:lnTo>
                  <a:lnTo>
                    <a:pt x="1637" y="276"/>
                  </a:lnTo>
                  <a:lnTo>
                    <a:pt x="1631" y="288"/>
                  </a:lnTo>
                  <a:lnTo>
                    <a:pt x="1625" y="306"/>
                  </a:lnTo>
                  <a:lnTo>
                    <a:pt x="1625" y="312"/>
                  </a:lnTo>
                  <a:lnTo>
                    <a:pt x="1643" y="318"/>
                  </a:lnTo>
                  <a:lnTo>
                    <a:pt x="1655" y="336"/>
                  </a:lnTo>
                  <a:lnTo>
                    <a:pt x="1667" y="366"/>
                  </a:lnTo>
                  <a:lnTo>
                    <a:pt x="1673" y="402"/>
                  </a:lnTo>
                  <a:lnTo>
                    <a:pt x="1673" y="408"/>
                  </a:lnTo>
                  <a:lnTo>
                    <a:pt x="1673" y="414"/>
                  </a:lnTo>
                  <a:lnTo>
                    <a:pt x="1716" y="761"/>
                  </a:lnTo>
                  <a:lnTo>
                    <a:pt x="1716" y="773"/>
                  </a:lnTo>
                  <a:lnTo>
                    <a:pt x="1716" y="779"/>
                  </a:lnTo>
                  <a:lnTo>
                    <a:pt x="1709" y="773"/>
                  </a:lnTo>
                  <a:lnTo>
                    <a:pt x="1703" y="755"/>
                  </a:lnTo>
                  <a:lnTo>
                    <a:pt x="1697" y="749"/>
                  </a:lnTo>
                  <a:lnTo>
                    <a:pt x="1691" y="737"/>
                  </a:lnTo>
                  <a:lnTo>
                    <a:pt x="1679" y="713"/>
                  </a:lnTo>
                  <a:lnTo>
                    <a:pt x="1661" y="672"/>
                  </a:lnTo>
                  <a:lnTo>
                    <a:pt x="1643" y="630"/>
                  </a:lnTo>
                  <a:lnTo>
                    <a:pt x="1613" y="582"/>
                  </a:lnTo>
                  <a:lnTo>
                    <a:pt x="1589" y="540"/>
                  </a:lnTo>
                  <a:lnTo>
                    <a:pt x="1560" y="510"/>
                  </a:lnTo>
                  <a:lnTo>
                    <a:pt x="1536" y="492"/>
                  </a:lnTo>
                  <a:lnTo>
                    <a:pt x="1494" y="480"/>
                  </a:lnTo>
                  <a:lnTo>
                    <a:pt x="1446" y="480"/>
                  </a:lnTo>
                  <a:lnTo>
                    <a:pt x="1397" y="486"/>
                  </a:lnTo>
                  <a:lnTo>
                    <a:pt x="1349" y="498"/>
                  </a:lnTo>
                  <a:lnTo>
                    <a:pt x="1248" y="528"/>
                  </a:lnTo>
                  <a:lnTo>
                    <a:pt x="1158" y="570"/>
                  </a:lnTo>
                  <a:lnTo>
                    <a:pt x="1104" y="600"/>
                  </a:lnTo>
                  <a:lnTo>
                    <a:pt x="1037" y="624"/>
                  </a:lnTo>
                  <a:lnTo>
                    <a:pt x="996" y="630"/>
                  </a:lnTo>
                  <a:lnTo>
                    <a:pt x="948" y="630"/>
                  </a:lnTo>
                  <a:lnTo>
                    <a:pt x="900" y="618"/>
                  </a:lnTo>
                  <a:lnTo>
                    <a:pt x="840" y="588"/>
                  </a:lnTo>
                  <a:lnTo>
                    <a:pt x="714" y="534"/>
                  </a:lnTo>
                  <a:lnTo>
                    <a:pt x="582" y="474"/>
                  </a:lnTo>
                  <a:lnTo>
                    <a:pt x="443" y="408"/>
                  </a:lnTo>
                  <a:lnTo>
                    <a:pt x="318" y="348"/>
                  </a:lnTo>
                  <a:lnTo>
                    <a:pt x="198" y="288"/>
                  </a:lnTo>
                  <a:lnTo>
                    <a:pt x="149" y="264"/>
                  </a:lnTo>
                  <a:lnTo>
                    <a:pt x="102" y="240"/>
                  </a:lnTo>
                  <a:lnTo>
                    <a:pt x="0" y="187"/>
                  </a:lnTo>
                  <a:lnTo>
                    <a:pt x="0" y="460"/>
                  </a:lnTo>
                  <a:lnTo>
                    <a:pt x="36" y="474"/>
                  </a:lnTo>
                  <a:lnTo>
                    <a:pt x="149" y="516"/>
                  </a:lnTo>
                  <a:lnTo>
                    <a:pt x="216" y="540"/>
                  </a:lnTo>
                  <a:lnTo>
                    <a:pt x="288" y="570"/>
                  </a:lnTo>
                  <a:lnTo>
                    <a:pt x="348" y="594"/>
                  </a:lnTo>
                  <a:lnTo>
                    <a:pt x="396" y="618"/>
                  </a:lnTo>
                  <a:lnTo>
                    <a:pt x="432" y="636"/>
                  </a:lnTo>
                  <a:lnTo>
                    <a:pt x="461" y="654"/>
                  </a:lnTo>
                  <a:lnTo>
                    <a:pt x="504" y="672"/>
                  </a:lnTo>
                  <a:lnTo>
                    <a:pt x="588" y="707"/>
                  </a:lnTo>
                  <a:lnTo>
                    <a:pt x="684" y="743"/>
                  </a:lnTo>
                  <a:lnTo>
                    <a:pt x="725" y="755"/>
                  </a:lnTo>
                  <a:lnTo>
                    <a:pt x="761" y="767"/>
                  </a:lnTo>
                  <a:lnTo>
                    <a:pt x="828" y="779"/>
                  </a:lnTo>
                  <a:lnTo>
                    <a:pt x="894" y="785"/>
                  </a:lnTo>
                  <a:lnTo>
                    <a:pt x="966" y="791"/>
                  </a:lnTo>
                  <a:lnTo>
                    <a:pt x="1031" y="791"/>
                  </a:lnTo>
                  <a:lnTo>
                    <a:pt x="1092" y="785"/>
                  </a:lnTo>
                  <a:lnTo>
                    <a:pt x="1146" y="785"/>
                  </a:lnTo>
                  <a:lnTo>
                    <a:pt x="1176" y="779"/>
                  </a:lnTo>
                  <a:lnTo>
                    <a:pt x="1188" y="779"/>
                  </a:lnTo>
                  <a:lnTo>
                    <a:pt x="1188" y="779"/>
                  </a:lnTo>
                  <a:lnTo>
                    <a:pt x="1236" y="785"/>
                  </a:lnTo>
                  <a:lnTo>
                    <a:pt x="1278" y="791"/>
                  </a:lnTo>
                  <a:lnTo>
                    <a:pt x="1307" y="803"/>
                  </a:lnTo>
                  <a:lnTo>
                    <a:pt x="1337" y="809"/>
                  </a:lnTo>
                  <a:lnTo>
                    <a:pt x="1379" y="827"/>
                  </a:lnTo>
                  <a:lnTo>
                    <a:pt x="1404" y="845"/>
                  </a:lnTo>
                  <a:lnTo>
                    <a:pt x="1416" y="863"/>
                  </a:lnTo>
                  <a:lnTo>
                    <a:pt x="1416" y="875"/>
                  </a:lnTo>
                  <a:lnTo>
                    <a:pt x="1416" y="881"/>
                  </a:lnTo>
                  <a:lnTo>
                    <a:pt x="1416" y="887"/>
                  </a:lnTo>
                  <a:lnTo>
                    <a:pt x="1410" y="887"/>
                  </a:lnTo>
                  <a:lnTo>
                    <a:pt x="1397" y="893"/>
                  </a:lnTo>
                  <a:lnTo>
                    <a:pt x="1379" y="905"/>
                  </a:lnTo>
                  <a:lnTo>
                    <a:pt x="1361" y="923"/>
                  </a:lnTo>
                  <a:lnTo>
                    <a:pt x="1355" y="941"/>
                  </a:lnTo>
                  <a:lnTo>
                    <a:pt x="1361" y="971"/>
                  </a:lnTo>
                  <a:lnTo>
                    <a:pt x="1367" y="989"/>
                  </a:lnTo>
                  <a:lnTo>
                    <a:pt x="1385" y="1007"/>
                  </a:lnTo>
                  <a:lnTo>
                    <a:pt x="1404" y="1025"/>
                  </a:lnTo>
                  <a:lnTo>
                    <a:pt x="1434" y="1049"/>
                  </a:lnTo>
                  <a:lnTo>
                    <a:pt x="1464" y="1067"/>
                  </a:lnTo>
                  <a:lnTo>
                    <a:pt x="1494" y="1085"/>
                  </a:lnTo>
                  <a:lnTo>
                    <a:pt x="1554" y="1091"/>
                  </a:lnTo>
                  <a:lnTo>
                    <a:pt x="1607" y="1085"/>
                  </a:lnTo>
                  <a:lnTo>
                    <a:pt x="1661" y="1067"/>
                  </a:lnTo>
                  <a:lnTo>
                    <a:pt x="1697" y="1043"/>
                  </a:lnTo>
                  <a:lnTo>
                    <a:pt x="1734" y="1019"/>
                  </a:lnTo>
                  <a:lnTo>
                    <a:pt x="1752" y="995"/>
                  </a:lnTo>
                  <a:lnTo>
                    <a:pt x="1758" y="989"/>
                  </a:lnTo>
                  <a:lnTo>
                    <a:pt x="1812" y="989"/>
                  </a:lnTo>
                  <a:lnTo>
                    <a:pt x="1860" y="983"/>
                  </a:lnTo>
                  <a:lnTo>
                    <a:pt x="1907" y="965"/>
                  </a:lnTo>
                  <a:lnTo>
                    <a:pt x="1943" y="941"/>
                  </a:lnTo>
                  <a:lnTo>
                    <a:pt x="1973" y="917"/>
                  </a:lnTo>
                  <a:lnTo>
                    <a:pt x="2003" y="899"/>
                  </a:lnTo>
                  <a:lnTo>
                    <a:pt x="2015" y="881"/>
                  </a:lnTo>
                  <a:lnTo>
                    <a:pt x="2021" y="875"/>
                  </a:lnTo>
                  <a:lnTo>
                    <a:pt x="2201" y="899"/>
                  </a:lnTo>
                  <a:lnTo>
                    <a:pt x="2243" y="905"/>
                  </a:lnTo>
                  <a:lnTo>
                    <a:pt x="2273" y="899"/>
                  </a:lnTo>
                  <a:lnTo>
                    <a:pt x="2327" y="887"/>
                  </a:lnTo>
                  <a:lnTo>
                    <a:pt x="2364" y="863"/>
                  </a:lnTo>
                  <a:lnTo>
                    <a:pt x="2388" y="827"/>
                  </a:lnTo>
                  <a:lnTo>
                    <a:pt x="2400" y="797"/>
                  </a:lnTo>
                  <a:lnTo>
                    <a:pt x="2400" y="767"/>
                  </a:lnTo>
                  <a:lnTo>
                    <a:pt x="2400" y="743"/>
                  </a:lnTo>
                  <a:lnTo>
                    <a:pt x="2400" y="737"/>
                  </a:lnTo>
                  <a:lnTo>
                    <a:pt x="2418" y="737"/>
                  </a:lnTo>
                  <a:lnTo>
                    <a:pt x="2436" y="731"/>
                  </a:lnTo>
                  <a:lnTo>
                    <a:pt x="2471" y="701"/>
                  </a:lnTo>
                  <a:lnTo>
                    <a:pt x="2513" y="660"/>
                  </a:lnTo>
                  <a:lnTo>
                    <a:pt x="2555" y="606"/>
                  </a:lnTo>
                  <a:lnTo>
                    <a:pt x="2591" y="552"/>
                  </a:lnTo>
                  <a:lnTo>
                    <a:pt x="2621" y="504"/>
                  </a:lnTo>
                  <a:lnTo>
                    <a:pt x="2639" y="468"/>
                  </a:lnTo>
                  <a:lnTo>
                    <a:pt x="2646" y="462"/>
                  </a:lnTo>
                  <a:lnTo>
                    <a:pt x="2646" y="456"/>
                  </a:lnTo>
                  <a:lnTo>
                    <a:pt x="2693" y="374"/>
                  </a:lnTo>
                  <a:lnTo>
                    <a:pt x="2723" y="29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445458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45459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45460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45461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0AE568B-5779-4F96-A539-42C16F944D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45462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8" r:id="rId1"/>
    <p:sldLayoutId id="2147483727" r:id="rId2"/>
    <p:sldLayoutId id="2147483726" r:id="rId3"/>
    <p:sldLayoutId id="2147483725" r:id="rId4"/>
    <p:sldLayoutId id="2147483724" r:id="rId5"/>
    <p:sldLayoutId id="2147483723" r:id="rId6"/>
    <p:sldLayoutId id="2147483722" r:id="rId7"/>
    <p:sldLayoutId id="2147483721" r:id="rId8"/>
    <p:sldLayoutId id="2147483720" r:id="rId9"/>
    <p:sldLayoutId id="2147483719" r:id="rId10"/>
    <p:sldLayoutId id="2147483718" r:id="rId11"/>
    <p:sldLayoutId id="2147483717" r:id="rId12"/>
  </p:sldLayoutIdLst>
  <p:transition spd="slow"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66528" y="260648"/>
            <a:ext cx="59766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Государственное казенное дошкольное образовательное учреждение «Детский сад № 31 «Сказка»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Невинномысск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412776"/>
            <a:ext cx="842493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b="1" i="1" dirty="0" smtClean="0">
              <a:solidFill>
                <a:srgbClr val="002060"/>
              </a:solidFill>
            </a:endParaRPr>
          </a:p>
          <a:p>
            <a:pPr algn="ctr"/>
            <a:r>
              <a:rPr lang="ru-RU" sz="3600" b="1" i="1" dirty="0" smtClean="0">
                <a:solidFill>
                  <a:srgbClr val="000099"/>
                </a:solidFill>
              </a:rPr>
              <a:t>«</a:t>
            </a:r>
            <a:r>
              <a:rPr lang="ru-RU" sz="3200" b="1" i="1" dirty="0" smtClean="0">
                <a:solidFill>
                  <a:srgbClr val="000099"/>
                </a:solidFill>
              </a:rPr>
              <a:t>Сопровождение </a:t>
            </a:r>
            <a:r>
              <a:rPr lang="ru-RU" sz="3200" b="1" i="1" dirty="0">
                <a:solidFill>
                  <a:srgbClr val="000099"/>
                </a:solidFill>
              </a:rPr>
              <a:t>семей, воспитывающих детей </a:t>
            </a:r>
            <a:r>
              <a:rPr lang="ru-RU" sz="3200" b="1" i="1" dirty="0" smtClean="0">
                <a:solidFill>
                  <a:srgbClr val="000099"/>
                </a:solidFill>
              </a:rPr>
              <a:t>дошкольного </a:t>
            </a:r>
            <a:r>
              <a:rPr lang="ru-RU" sz="3200" b="1" i="1" dirty="0">
                <a:solidFill>
                  <a:srgbClr val="000099"/>
                </a:solidFill>
              </a:rPr>
              <a:t>возраста  </a:t>
            </a:r>
          </a:p>
          <a:p>
            <a:pPr algn="ctr"/>
            <a:r>
              <a:rPr lang="ru-RU" sz="3200" b="1" i="1" dirty="0">
                <a:solidFill>
                  <a:srgbClr val="000099"/>
                </a:solidFill>
              </a:rPr>
              <a:t>с ограниченными </a:t>
            </a:r>
            <a:r>
              <a:rPr lang="ru-RU" sz="3200" b="1" i="1" dirty="0" smtClean="0">
                <a:solidFill>
                  <a:srgbClr val="000099"/>
                </a:solidFill>
              </a:rPr>
              <a:t>возможностями </a:t>
            </a:r>
            <a:r>
              <a:rPr lang="ru-RU" sz="3200" b="1" i="1" dirty="0">
                <a:solidFill>
                  <a:srgbClr val="000099"/>
                </a:solidFill>
              </a:rPr>
              <a:t>здоровья</a:t>
            </a:r>
            <a:r>
              <a:rPr lang="ru-RU" sz="3200" b="1" i="1" dirty="0" smtClean="0">
                <a:solidFill>
                  <a:srgbClr val="000099"/>
                </a:solidFill>
              </a:rPr>
              <a:t>»</a:t>
            </a:r>
          </a:p>
          <a:p>
            <a:pPr algn="ctr"/>
            <a:endParaRPr lang="ru-RU" sz="3600" b="1" i="1" dirty="0" smtClean="0">
              <a:solidFill>
                <a:srgbClr val="000099"/>
              </a:solidFill>
            </a:endParaRPr>
          </a:p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Учитель- дефектолог с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труктурного подразделения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 мобильная служба сопровождения семей и лиц их заменяющих, воспитывающих детей с ограниченными возможностями здоровья дошкольного возраста </a:t>
            </a:r>
          </a:p>
          <a:p>
            <a:pPr algn="ctr"/>
            <a:r>
              <a:rPr lang="ru-RU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Воропинова</a:t>
            </a:r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Ирина Петровна</a:t>
            </a:r>
          </a:p>
          <a:p>
            <a:pPr algn="ctr"/>
            <a:endParaRPr lang="ru-RU" sz="2000" b="1" i="1" dirty="0" smtClean="0">
              <a:solidFill>
                <a:srgbClr val="002060"/>
              </a:solidFill>
            </a:endParaRPr>
          </a:p>
          <a:p>
            <a:pPr algn="ctr"/>
            <a:endParaRPr lang="ru-RU" sz="2000" b="1" i="1" dirty="0" smtClean="0">
              <a:solidFill>
                <a:srgbClr val="002060"/>
              </a:solidFill>
            </a:endParaRPr>
          </a:p>
          <a:p>
            <a:pPr algn="ctr"/>
            <a:endParaRPr lang="ru-RU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260350"/>
            <a:ext cx="8229600" cy="6264275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endParaRPr lang="ru-RU" sz="2800" b="1" u="sng" dirty="0" smtClean="0">
              <a:effectLst/>
            </a:endParaRPr>
          </a:p>
          <a:p>
            <a:pPr algn="just">
              <a:lnSpc>
                <a:spcPct val="80000"/>
              </a:lnSpc>
            </a:pPr>
            <a:r>
              <a:rPr lang="ru-RU" sz="2800" b="1" u="sng" dirty="0" smtClean="0">
                <a:solidFill>
                  <a:srgbClr val="002060"/>
                </a:solidFill>
                <a:effectLst/>
              </a:rPr>
              <a:t>Технология поэтапного включения - </a:t>
            </a:r>
            <a:r>
              <a:rPr lang="ru-RU" sz="2000" b="1" dirty="0" smtClean="0">
                <a:solidFill>
                  <a:schemeClr val="accent4">
                    <a:lumMod val="25000"/>
                  </a:schemeClr>
                </a:solidFill>
                <a:effectLst/>
              </a:rPr>
              <a:t>реализует возможность плавной ступенчатой социализации детей с особенностями развития в общество. Ведущий принцип – преемственности, т.к. отражает совместную работу специалистов.</a:t>
            </a:r>
          </a:p>
          <a:p>
            <a:pPr algn="just">
              <a:lnSpc>
                <a:spcPct val="80000"/>
              </a:lnSpc>
            </a:pPr>
            <a:endParaRPr lang="ru-RU" sz="2800" b="1" u="sng" dirty="0" smtClean="0">
              <a:solidFill>
                <a:srgbClr val="002060"/>
              </a:solidFill>
              <a:effectLst/>
            </a:endParaRPr>
          </a:p>
          <a:p>
            <a:pPr algn="just">
              <a:lnSpc>
                <a:spcPct val="80000"/>
              </a:lnSpc>
            </a:pPr>
            <a:r>
              <a:rPr lang="ru-RU" sz="2800" b="1" u="sng" dirty="0" err="1" smtClean="0">
                <a:solidFill>
                  <a:srgbClr val="002060"/>
                </a:solidFill>
                <a:effectLst/>
              </a:rPr>
              <a:t>Здоровьесберегающие</a:t>
            </a:r>
            <a:r>
              <a:rPr lang="ru-RU" sz="2800" b="1" u="sng" dirty="0" smtClean="0">
                <a:solidFill>
                  <a:srgbClr val="002060"/>
                </a:solidFill>
                <a:effectLst/>
              </a:rPr>
              <a:t> </a:t>
            </a:r>
            <a:r>
              <a:rPr lang="ru-RU" sz="2800" b="1" u="sng" dirty="0" smtClean="0">
                <a:solidFill>
                  <a:srgbClr val="002060"/>
                </a:solidFill>
                <a:effectLst/>
              </a:rPr>
              <a:t>технологии </a:t>
            </a:r>
            <a:r>
              <a:rPr lang="ru-RU" sz="2800" b="1" dirty="0" smtClean="0">
                <a:solidFill>
                  <a:schemeClr val="accent4">
                    <a:lumMod val="25000"/>
                  </a:schemeClr>
                </a:solidFill>
                <a:effectLst/>
              </a:rPr>
              <a:t>– </a:t>
            </a:r>
            <a:r>
              <a:rPr lang="ru-RU" sz="2000" b="1" dirty="0" smtClean="0">
                <a:solidFill>
                  <a:schemeClr val="accent4">
                    <a:lumMod val="25000"/>
                  </a:schemeClr>
                </a:solidFill>
                <a:effectLst/>
              </a:rPr>
              <a:t>это технологии сохранения и стимулирования здоровья и технологии обучения здоровому образу жизни:</a:t>
            </a:r>
            <a:r>
              <a:rPr lang="ru-RU" sz="2800" b="1" dirty="0" smtClean="0">
                <a:solidFill>
                  <a:schemeClr val="accent4">
                    <a:lumMod val="25000"/>
                  </a:schemeClr>
                </a:solidFill>
                <a:effectLst/>
              </a:rPr>
              <a:t> </a:t>
            </a:r>
            <a:r>
              <a:rPr lang="ru-RU" sz="2000" b="1" dirty="0" smtClean="0">
                <a:solidFill>
                  <a:schemeClr val="accent4">
                    <a:lumMod val="25000"/>
                  </a:schemeClr>
                </a:solidFill>
                <a:effectLst/>
              </a:rPr>
              <a:t>пальчиковая гимнастика, методы оздоровления, гимнастика для глаз, различные дыхательные упражнения, элементы самомассажа, прогулки, пешеходные экскурсии, ритмопластика, </a:t>
            </a:r>
            <a:r>
              <a:rPr lang="ru-RU" sz="2000" b="1" dirty="0" err="1" smtClean="0">
                <a:solidFill>
                  <a:schemeClr val="accent4">
                    <a:lumMod val="25000"/>
                  </a:schemeClr>
                </a:solidFill>
                <a:effectLst/>
              </a:rPr>
              <a:t>динамическаие</a:t>
            </a:r>
            <a:r>
              <a:rPr lang="ru-RU" sz="2000" b="1" dirty="0" smtClean="0">
                <a:solidFill>
                  <a:schemeClr val="accent4">
                    <a:lumMod val="25000"/>
                  </a:schemeClr>
                </a:solidFill>
                <a:effectLst/>
              </a:rPr>
              <a:t> паузы, релаксация, проблемно-игровые и коммуникативные игры.</a:t>
            </a:r>
          </a:p>
          <a:p>
            <a:pPr algn="just">
              <a:lnSpc>
                <a:spcPct val="80000"/>
              </a:lnSpc>
            </a:pPr>
            <a:endParaRPr lang="ru-RU" sz="2800" b="1" u="sng" dirty="0" smtClean="0">
              <a:solidFill>
                <a:srgbClr val="002060"/>
              </a:solidFill>
              <a:effectLst/>
            </a:endParaRPr>
          </a:p>
          <a:p>
            <a:pPr algn="just">
              <a:lnSpc>
                <a:spcPct val="80000"/>
              </a:lnSpc>
            </a:pPr>
            <a:r>
              <a:rPr lang="ru-RU" sz="2800" b="1" u="sng" dirty="0" smtClean="0">
                <a:solidFill>
                  <a:srgbClr val="002060"/>
                </a:solidFill>
                <a:effectLst/>
              </a:rPr>
              <a:t>Технология </a:t>
            </a:r>
            <a:r>
              <a:rPr lang="ru-RU" sz="2800" b="1" u="sng" dirty="0" err="1" smtClean="0">
                <a:solidFill>
                  <a:srgbClr val="002060"/>
                </a:solidFill>
                <a:effectLst/>
              </a:rPr>
              <a:t>валелогического</a:t>
            </a:r>
            <a:r>
              <a:rPr lang="ru-RU" sz="2800" b="1" u="sng" dirty="0" smtClean="0">
                <a:solidFill>
                  <a:srgbClr val="002060"/>
                </a:solidFill>
                <a:effectLst/>
              </a:rPr>
              <a:t> просвещения родителей</a:t>
            </a:r>
            <a:r>
              <a:rPr lang="ru-RU" sz="2800" b="1" u="sng" dirty="0" smtClean="0">
                <a:effectLst/>
              </a:rPr>
              <a:t> </a:t>
            </a:r>
            <a:r>
              <a:rPr lang="ru-RU" sz="2000" b="1" dirty="0" smtClean="0">
                <a:solidFill>
                  <a:schemeClr val="accent4">
                    <a:lumMod val="25000"/>
                  </a:schemeClr>
                </a:solidFill>
                <a:effectLst/>
              </a:rPr>
              <a:t>с помощью бесед, консультирования, личных примеров педагогов, нетрадиционных форм работы с родителями, практических показов (практикумов), родительских всеобучей.</a:t>
            </a:r>
            <a:endParaRPr lang="ru-RU" sz="2800" b="1" u="sng" dirty="0" smtClean="0">
              <a:solidFill>
                <a:schemeClr val="accent4">
                  <a:lumMod val="25000"/>
                </a:schemeClr>
              </a:solidFill>
              <a:effectLst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25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dirty="0" smtClean="0">
                <a:solidFill>
                  <a:srgbClr val="FFFF00"/>
                </a:solidFill>
                <a:latin typeface="Arial Narrow" pitchFamily="34" charset="0"/>
                <a:cs typeface="Tahoma" pitchFamily="34" charset="0"/>
              </a:rPr>
              <a:t/>
            </a:r>
            <a:br>
              <a:rPr lang="ru-RU" sz="2400" dirty="0" smtClean="0">
                <a:solidFill>
                  <a:srgbClr val="FFFF00"/>
                </a:solidFill>
                <a:latin typeface="Arial Narrow" pitchFamily="34" charset="0"/>
                <a:cs typeface="Tahoma" pitchFamily="34" charset="0"/>
              </a:rPr>
            </a:br>
            <a:endParaRPr lang="ru-RU" sz="2400" b="0" dirty="0" smtClean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84" y="553326"/>
            <a:ext cx="8671816" cy="6120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8784" y="91661"/>
            <a:ext cx="86718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Формы работы учителя- дефектолога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ru-RU" sz="3200" dirty="0" smtClean="0">
                <a:solidFill>
                  <a:schemeClr val="tx1"/>
                </a:solidFill>
              </a:rPr>
              <a:t>Материально-техническое обеспечение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8194" name="Picture 2" descr="D:\ГРАФ1\ФОТО ОБЩАЯ\Материально-техническое обеспечение службы надежда\P316003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2736"/>
            <a:ext cx="3538736" cy="26540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ГРАФ1\ФОТО ОБЩАЯ\Материально-техническое обеспечение службы надежда\P316002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423" y="3933056"/>
            <a:ext cx="2038697" cy="27182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110" y="1016080"/>
            <a:ext cx="3602212" cy="27009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197" y="4149080"/>
            <a:ext cx="2962275" cy="2225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13670"/>
            <a:ext cx="3024336" cy="22676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9980163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39737"/>
          </a:xfrm>
        </p:spPr>
        <p:txBody>
          <a:bodyPr/>
          <a:lstStyle/>
          <a:p>
            <a:r>
              <a:rPr lang="ru-RU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Индивидуальные консультации</a:t>
            </a:r>
          </a:p>
        </p:txBody>
      </p:sp>
      <p:sp>
        <p:nvSpPr>
          <p:cNvPr id="27652" name="Прямоугольник 6"/>
          <p:cNvSpPr>
            <a:spLocks noChangeArrowheads="1"/>
          </p:cNvSpPr>
          <p:nvPr/>
        </p:nvSpPr>
        <p:spPr bwMode="auto">
          <a:xfrm>
            <a:off x="428625" y="3429000"/>
            <a:ext cx="81438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Консультативно-обучающие занятия на дому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971" y="932234"/>
            <a:ext cx="3520445" cy="26396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35156"/>
            <a:ext cx="3548846" cy="26609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21" y="932234"/>
            <a:ext cx="3465215" cy="25982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971" y="4104330"/>
            <a:ext cx="3456590" cy="25917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2D050">
                <a:alpha val="1000"/>
              </a:srgb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547" name="Picture 3" descr="PR20110824144739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143504" y="1000108"/>
            <a:ext cx="3352636" cy="262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584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pPr eaLnBrk="1" hangingPunct="1"/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Консультативно-обучающие занятия для родителей</a:t>
            </a:r>
          </a:p>
        </p:txBody>
      </p:sp>
      <p:pic>
        <p:nvPicPr>
          <p:cNvPr id="492546" name="Picture 2" descr="PR2011082414473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42910" y="1000108"/>
            <a:ext cx="3528000" cy="2646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91" y="3832723"/>
            <a:ext cx="3557220" cy="26672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881" y="3895774"/>
            <a:ext cx="3389039" cy="25411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2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2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2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92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2" descr="D:\информация флешки\фото Службы\2 03.2012 служба\P302004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r="24513"/>
          <a:stretch>
            <a:fillRect/>
          </a:stretch>
        </p:blipFill>
        <p:spPr>
          <a:xfrm>
            <a:off x="642938" y="2083418"/>
            <a:ext cx="3214711" cy="2837192"/>
          </a:xfrm>
          <a:effectLst>
            <a:softEdge rad="112500"/>
          </a:effectLst>
        </p:spPr>
      </p:pic>
      <p:pic>
        <p:nvPicPr>
          <p:cNvPr id="61442" name="Picture 3" descr="P5170111"/>
          <p:cNvPicPr>
            <a:picLocks noChangeAspect="1" noChangeArrowheads="1"/>
          </p:cNvPicPr>
          <p:nvPr/>
        </p:nvPicPr>
        <p:blipFill>
          <a:blip r:embed="rId3" cstate="print"/>
          <a:srcRect t="9085" r="6950" b="11189"/>
          <a:stretch>
            <a:fillRect/>
          </a:stretch>
        </p:blipFill>
        <p:spPr bwMode="auto">
          <a:xfrm>
            <a:off x="4000496" y="1857364"/>
            <a:ext cx="4824412" cy="3289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7891" name="Прямоугольник 3"/>
          <p:cNvSpPr>
            <a:spLocks noChangeArrowheads="1"/>
          </p:cNvSpPr>
          <p:nvPr/>
        </p:nvSpPr>
        <p:spPr bwMode="auto">
          <a:xfrm>
            <a:off x="642937" y="620688"/>
            <a:ext cx="8143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Консультативно-обучающие занятия для родителей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E:\1 03.2012 служба\P3010001.JPG"/>
          <p:cNvPicPr>
            <a:picLocks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57158" y="857232"/>
            <a:ext cx="3643338" cy="22996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9938" name="Заголовок 2"/>
          <p:cNvSpPr>
            <a:spLocks noGrp="1"/>
          </p:cNvSpPr>
          <p:nvPr>
            <p:ph type="title"/>
          </p:nvPr>
        </p:nvSpPr>
        <p:spPr>
          <a:xfrm>
            <a:off x="142875" y="274638"/>
            <a:ext cx="8858250" cy="582612"/>
          </a:xfrm>
        </p:spPr>
        <p:txBody>
          <a:bodyPr/>
          <a:lstStyle/>
          <a:p>
            <a:r>
              <a:rPr lang="ru-RU" sz="2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Коллективные консультации и родительские всеобучи.</a:t>
            </a:r>
          </a:p>
        </p:txBody>
      </p:sp>
      <p:pic>
        <p:nvPicPr>
          <p:cNvPr id="30723" name="Picture 3" descr="E:\служба 31.01.2012\P131027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/>
          <a:srcRect/>
          <a:stretch>
            <a:fillRect/>
          </a:stretch>
        </p:blipFill>
        <p:spPr>
          <a:xfrm>
            <a:off x="4714876" y="857232"/>
            <a:ext cx="3379110" cy="2286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9940" name="Прямоугольник 6"/>
          <p:cNvSpPr>
            <a:spLocks noChangeArrowheads="1"/>
          </p:cNvSpPr>
          <p:nvPr/>
        </p:nvSpPr>
        <p:spPr bwMode="auto">
          <a:xfrm>
            <a:off x="571500" y="3244850"/>
            <a:ext cx="81438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Психологические тренинги</a:t>
            </a:r>
          </a:p>
        </p:txBody>
      </p:sp>
      <p:pic>
        <p:nvPicPr>
          <p:cNvPr id="9" name="Picture 2" descr="D:\ГРАФ1\ФОТО ОБЩАЯ\служба фото с дисков\служба 14.10.11\PA140024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788024" y="3861048"/>
            <a:ext cx="3282728" cy="26079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1" y="3861048"/>
            <a:ext cx="3526959" cy="26445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:\ГРАФ1\ФОТО ОБЩАЯ\служба фото с дисков\фото службы новый год 2011\PC2600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576" y="842251"/>
            <a:ext cx="3457079" cy="25985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D:\ГРАФ1\ФОТО ОБЩАЯ\масленица 2012год\P22400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2363" y="842251"/>
            <a:ext cx="3500156" cy="26268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D:\ГРАФ1\ФОТО ОБЩАЯ\конезавод по службе 23.03.2012\P323001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1723" y="3823741"/>
            <a:ext cx="3570932" cy="26855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3" descr="D:\ГРАФ1\ФОТО ОБЩАЯ\служба- музей 2012год\P330004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2362" y="3828677"/>
            <a:ext cx="3571362" cy="26806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1749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260350"/>
            <a:ext cx="8229600" cy="274638"/>
          </a:xfrm>
          <a:noFill/>
        </p:spPr>
        <p:txBody>
          <a:bodyPr/>
          <a:lstStyle/>
          <a:p>
            <a:r>
              <a:rPr lang="ru-RU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Досуговые мероприятия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G:\ФОТООТЧЕТ\P220028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3462536" cy="25969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G:\ФОТООТЧЕТ\P605011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48680"/>
            <a:ext cx="3524200" cy="2643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573016"/>
            <a:ext cx="3456384" cy="25916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623512"/>
            <a:ext cx="3389039" cy="25411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5824796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u="sng" dirty="0" smtClean="0">
                <a:solidFill>
                  <a:srgbClr val="002060"/>
                </a:solidFill>
                <a:effectLst/>
              </a:rPr>
              <a:t>Общая численность обследованных семей, имеющих детей с ОВЗ с 2011 г. по 2015 г.: 681 семья</a:t>
            </a:r>
            <a:br>
              <a:rPr lang="ru-RU" sz="2400" u="sng" dirty="0" smtClean="0">
                <a:solidFill>
                  <a:srgbClr val="002060"/>
                </a:solidFill>
                <a:effectLst/>
              </a:rPr>
            </a:br>
            <a:r>
              <a:rPr lang="ru-RU" sz="2400" u="sng" dirty="0" smtClean="0">
                <a:solidFill>
                  <a:srgbClr val="002060"/>
                </a:solidFill>
                <a:effectLst/>
              </a:rPr>
              <a:t> (г</a:t>
            </a:r>
            <a:r>
              <a:rPr lang="ru-RU" sz="2400" u="sng" dirty="0" smtClean="0">
                <a:solidFill>
                  <a:srgbClr val="002060"/>
                </a:solidFill>
                <a:effectLst/>
              </a:rPr>
              <a:t>.</a:t>
            </a:r>
            <a:r>
              <a:rPr lang="en-US" sz="2400" u="sng" dirty="0" smtClean="0">
                <a:solidFill>
                  <a:srgbClr val="002060"/>
                </a:solidFill>
                <a:effectLst/>
              </a:rPr>
              <a:t> </a:t>
            </a:r>
            <a:r>
              <a:rPr lang="ru-RU" sz="2400" u="sng" dirty="0" smtClean="0">
                <a:solidFill>
                  <a:srgbClr val="002060"/>
                </a:solidFill>
                <a:effectLst/>
              </a:rPr>
              <a:t>Невинномысск</a:t>
            </a:r>
            <a:r>
              <a:rPr lang="ru-RU" sz="2400" u="sng" dirty="0" smtClean="0">
                <a:solidFill>
                  <a:srgbClr val="002060"/>
                </a:solidFill>
                <a:effectLst/>
              </a:rPr>
              <a:t>)</a:t>
            </a:r>
          </a:p>
        </p:txBody>
      </p:sp>
      <p:graphicFrame>
        <p:nvGraphicFramePr>
          <p:cNvPr id="52247" name="Group 2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3480802"/>
              </p:ext>
            </p:extLst>
          </p:nvPr>
        </p:nvGraphicFramePr>
        <p:xfrm>
          <a:off x="457200" y="1556792"/>
          <a:ext cx="8229600" cy="5179288"/>
        </p:xfrm>
        <a:graphic>
          <a:graphicData uri="http://schemas.openxmlformats.org/drawingml/2006/table">
            <a:tbl>
              <a:tblPr/>
              <a:tblGrid>
                <a:gridCol w="4114800"/>
                <a:gridCol w="4114800"/>
              </a:tblGrid>
              <a:tr h="57680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Garamond" pitchFamily="18" charset="0"/>
                        </a:rPr>
                        <a:t>Диагноз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Garamond" pitchFamily="18" charset="0"/>
                        </a:rPr>
                        <a:t>Количество детей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481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Garamond" pitchFamily="18" charset="0"/>
                        </a:rPr>
                        <a:t>ЗПР, ЗРР, СДВГ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Garamond" pitchFamily="18" charset="0"/>
                        </a:rPr>
                        <a:t>Нарушения опорно-двигательного аппарата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Garamond" pitchFamily="18" charset="0"/>
                        </a:rPr>
                        <a:t>Патологии слуха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Garamond" pitchFamily="18" charset="0"/>
                        </a:rPr>
                        <a:t>Нарушения зрения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Garamond" pitchFamily="18" charset="0"/>
                        </a:rPr>
                        <a:t>Ранний детский аутизм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Garamond" pitchFamily="18" charset="0"/>
                        </a:rPr>
                        <a:t>Эпилепсия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Garamond" pitchFamily="18" charset="0"/>
                        </a:rPr>
                        <a:t>Синдром Дауна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ru-RU" sz="2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Garamond" pitchFamily="18" charset="0"/>
                        </a:rPr>
                        <a:t>Резидуально</a:t>
                      </a: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Garamond" pitchFamily="18" charset="0"/>
                        </a:rPr>
                        <a:t>-органическое поражение ЦНС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Garamond" pitchFamily="18" charset="0"/>
                        </a:rPr>
                        <a:t> Неврологические нарушения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Garamond" pitchFamily="18" charset="0"/>
                        </a:rPr>
                        <a:t>Минимальная мозговая дисфункция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Garamond" pitchFamily="18" charset="0"/>
                        </a:rPr>
                        <a:t> </a:t>
                      </a: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Garamond" pitchFamily="18" charset="0"/>
                        </a:rPr>
                        <a:t>591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Garamond" pitchFamily="18" charset="0"/>
                        </a:rPr>
                        <a:t> 14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endParaRPr kumimoji="0" lang="ru-RU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Garamond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Garamond" pitchFamily="18" charset="0"/>
                        </a:rPr>
                        <a:t> 9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Garamond" pitchFamily="18" charset="0"/>
                        </a:rPr>
                        <a:t> 4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Garamond" pitchFamily="18" charset="0"/>
                        </a:rPr>
                        <a:t> 13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Garamond" pitchFamily="18" charset="0"/>
                        </a:rPr>
                        <a:t> 5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Garamond" pitchFamily="18" charset="0"/>
                        </a:rPr>
                        <a:t> 16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Garamond" pitchFamily="18" charset="0"/>
                        </a:rPr>
                        <a:t> 5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tabLst/>
                      </a:pPr>
                      <a:endParaRPr kumimoji="0" lang="ru-RU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Garamond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Garamond" pitchFamily="18" charset="0"/>
                        </a:rPr>
                        <a:t>9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Garamond" pitchFamily="18" charset="0"/>
                        </a:rPr>
                        <a:t>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Марина\Рабочий стол\ФОТО К ЗАЩИТЕ\img1003221501073962[1]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713143" y="6342"/>
            <a:ext cx="5270781" cy="39530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3" descr="C:\Documents and Settings\Марина\Рабочий стол\ФОТО К ЗАЩИТЕ\opeka[1]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108" y="2573163"/>
            <a:ext cx="5354107" cy="4052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387" name="Прямоугольник 5"/>
          <p:cNvSpPr>
            <a:spLocks noChangeArrowheads="1"/>
          </p:cNvSpPr>
          <p:nvPr/>
        </p:nvSpPr>
        <p:spPr bwMode="auto">
          <a:xfrm>
            <a:off x="428625" y="241027"/>
            <a:ext cx="292893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 err="1">
                <a:solidFill>
                  <a:srgbClr val="002060"/>
                </a:solidFill>
                <a:latin typeface="Arial Narrow" pitchFamily="34" charset="0"/>
              </a:rPr>
              <a:t>Cтруктурное</a:t>
            </a:r>
            <a:r>
              <a:rPr lang="ru-RU" sz="1600" b="1" dirty="0">
                <a:solidFill>
                  <a:srgbClr val="002060"/>
                </a:solidFill>
                <a:latin typeface="Arial Narrow" pitchFamily="34" charset="0"/>
              </a:rPr>
              <a:t> подразделение - мобильная служба сопровождения семей и лиц их заменяющих, воспитывающих детей с ограниченными 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Arial Narrow" pitchFamily="34" charset="0"/>
              </a:rPr>
              <a:t>возможностями здоровья дошкольного возраста 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Arial Narrow" pitchFamily="34" charset="0"/>
              </a:rPr>
              <a:t>ГКДОУ </a:t>
            </a:r>
            <a:r>
              <a:rPr lang="ru-RU" sz="1600" b="1" dirty="0" smtClean="0">
                <a:solidFill>
                  <a:srgbClr val="002060"/>
                </a:solidFill>
                <a:latin typeface="Arial Narrow" pitchFamily="34" charset="0"/>
              </a:rPr>
              <a:t>«ДС № </a:t>
            </a:r>
            <a:r>
              <a:rPr lang="ru-RU" sz="1600" b="1" dirty="0">
                <a:solidFill>
                  <a:srgbClr val="002060"/>
                </a:solidFill>
                <a:latin typeface="Arial Narrow" pitchFamily="34" charset="0"/>
              </a:rPr>
              <a:t>31 «Сказка» </a:t>
            </a:r>
            <a:endParaRPr lang="ru-RU" sz="1600" b="1" dirty="0" smtClean="0">
              <a:solidFill>
                <a:srgbClr val="002060"/>
              </a:solidFill>
              <a:latin typeface="Arial Narrow" pitchFamily="34" charset="0"/>
            </a:endParaRP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Arial Narrow" pitchFamily="34" charset="0"/>
              </a:rPr>
              <a:t>г</a:t>
            </a:r>
            <a:r>
              <a:rPr lang="ru-RU" sz="1600" b="1" dirty="0">
                <a:solidFill>
                  <a:srgbClr val="002060"/>
                </a:solidFill>
                <a:latin typeface="Arial Narrow" pitchFamily="34" charset="0"/>
              </a:rPr>
              <a:t>. Невинномысска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293096"/>
            <a:ext cx="2792413" cy="180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solidFill>
                  <a:srgbClr val="002060"/>
                </a:solidFill>
                <a:effectLst/>
              </a:rPr>
              <a:t>Влияние сопровождения семей, имеющих детей с ОВЗ на их развитие (2015г.):</a:t>
            </a:r>
          </a:p>
        </p:txBody>
      </p:sp>
      <p:graphicFrame>
        <p:nvGraphicFramePr>
          <p:cNvPr id="48178" name="Group 5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9125375"/>
              </p:ext>
            </p:extLst>
          </p:nvPr>
        </p:nvGraphicFramePr>
        <p:xfrm>
          <a:off x="457200" y="1341438"/>
          <a:ext cx="7867650" cy="5370576"/>
        </p:xfrm>
        <a:graphic>
          <a:graphicData uri="http://schemas.openxmlformats.org/drawingml/2006/table">
            <a:tbl>
              <a:tblPr/>
              <a:tblGrid>
                <a:gridCol w="1954213"/>
                <a:gridCol w="1944687"/>
                <a:gridCol w="2016125"/>
                <a:gridCol w="1952625"/>
              </a:tblGrid>
              <a:tr h="47545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Garamond" pitchFamily="18" charset="0"/>
                        </a:rPr>
                        <a:t>Код: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Garamond" pitchFamily="18" charset="0"/>
                        </a:rPr>
                        <a:t> 0141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Garamond" pitchFamily="18" charset="0"/>
                        </a:rPr>
                        <a:t>Диагноз: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Garamond" pitchFamily="18" charset="0"/>
                        </a:rPr>
                        <a:t> ДЦП, ЗПР.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Garamond" pitchFamily="18" charset="0"/>
                        </a:rPr>
                        <a:t>Результат: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Garamond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Garamond" pitchFamily="18" charset="0"/>
                        </a:rPr>
                        <a:t>Повышение уровня зрительно-моторной координации; увеличение объема активного и пассивного словаря; повышение уровня концентрации внимания.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Garamond" pitchFamily="18" charset="0"/>
                        </a:rPr>
                        <a:t>Код: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Garamond" pitchFamily="18" charset="0"/>
                        </a:rPr>
                        <a:t> 1057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Garamond" pitchFamily="18" charset="0"/>
                        </a:rPr>
                        <a:t>Диагноз: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Garamond" pitchFamily="18" charset="0"/>
                        </a:rPr>
                        <a:t> синдром Дауна, ЗРР.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Garamond" pitchFamily="18" charset="0"/>
                        </a:rPr>
                        <a:t>Результат: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Garamond" pitchFamily="18" charset="0"/>
                        </a:rPr>
                        <a:t>Формирование регуляции деятельности и поведения; повышение познавательного уровня ребенка; развитие мелкой моторики; развитие сенсорной и моторной сторон речи.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Garamond" pitchFamily="18" charset="0"/>
                        </a:rPr>
                        <a:t>Код: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Garamond" pitchFamily="18" charset="0"/>
                        </a:rPr>
                        <a:t> 2020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Garamond" pitchFamily="18" charset="0"/>
                        </a:rPr>
                        <a:t>Диагноз: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Garamond" pitchFamily="18" charset="0"/>
                        </a:rPr>
                        <a:t> РДА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Garamond" pitchFamily="18" charset="0"/>
                        </a:rPr>
                        <a:t>Результат: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Garamond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Garamond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Garamond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Garamond" pitchFamily="18" charset="0"/>
                        </a:rPr>
                        <a:t>Успешное установление зрительного и эмоционального контакта; снижение уровня тревожности; развитие совместной деятельности.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Garamond" pitchFamily="18" charset="0"/>
                        </a:rPr>
                        <a:t>Код: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Garamond" pitchFamily="18" charset="0"/>
                        </a:rPr>
                        <a:t> 1748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Garamond" pitchFamily="18" charset="0"/>
                        </a:rPr>
                        <a:t>Диагноз: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Garamond" pitchFamily="18" charset="0"/>
                        </a:rPr>
                        <a:t> врожденная аномалия верхних конечностей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Garamond" pitchFamily="18" charset="0"/>
                        </a:rPr>
                        <a:t>Результат: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Garamond" pitchFamily="18" charset="0"/>
                        </a:rPr>
                        <a:t>Развитие крупной и мелкой моторики; развитие зрительно-моторной координации движений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Garamond" pitchFamily="18" charset="0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360475" cy="599556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6822773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solidFill>
                  <a:srgbClr val="FFFF00"/>
                </a:solidFill>
              </a:rPr>
              <a:t/>
            </a:r>
            <a:br>
              <a:rPr lang="ru-RU" sz="2800" dirty="0" smtClean="0">
                <a:solidFill>
                  <a:srgbClr val="FFFF00"/>
                </a:solidFill>
              </a:rPr>
            </a:br>
            <a:r>
              <a:rPr lang="ru-RU" sz="2800" dirty="0" smtClean="0">
                <a:solidFill>
                  <a:srgbClr val="FFFF00"/>
                </a:solidFill>
              </a:rPr>
              <a:t>Конференция </a:t>
            </a:r>
            <a:br>
              <a:rPr lang="ru-RU" sz="2800" dirty="0" smtClean="0">
                <a:solidFill>
                  <a:srgbClr val="FFFF00"/>
                </a:solidFill>
              </a:rPr>
            </a:br>
            <a:r>
              <a:rPr lang="ru-RU" sz="2800" dirty="0" smtClean="0">
                <a:solidFill>
                  <a:srgbClr val="FFFF00"/>
                </a:solidFill>
              </a:rPr>
              <a:t>«</a:t>
            </a:r>
            <a:r>
              <a:rPr lang="ru-RU" sz="2800" dirty="0">
                <a:solidFill>
                  <a:srgbClr val="FFFF00"/>
                </a:solidFill>
              </a:rPr>
              <a:t>Всемирный день психического здоровья» </a:t>
            </a:r>
            <a:br>
              <a:rPr lang="ru-RU" sz="2800" dirty="0">
                <a:solidFill>
                  <a:srgbClr val="FFFF00"/>
                </a:solidFill>
              </a:rPr>
            </a:br>
            <a:r>
              <a:rPr lang="ru-RU" sz="2800" dirty="0">
                <a:solidFill>
                  <a:srgbClr val="FFFF00"/>
                </a:solidFill>
              </a:rPr>
              <a:t>г. Михайловск</a:t>
            </a:r>
            <a:br>
              <a:rPr lang="ru-RU" sz="2800" dirty="0">
                <a:solidFill>
                  <a:srgbClr val="FFFF00"/>
                </a:solidFill>
              </a:rPr>
            </a:br>
            <a:endParaRPr lang="ru-RU" sz="2800" dirty="0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800" y="1600200"/>
            <a:ext cx="59944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3662149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>
                <a:solidFill>
                  <a:srgbClr val="FFFF00"/>
                </a:solidFill>
              </a:rPr>
              <a:t>День открытых дверей с творческим отчетом службы «Надежда»</a:t>
            </a:r>
            <a:endParaRPr lang="ru-RU" sz="2800" dirty="0"/>
          </a:p>
        </p:txBody>
      </p:sp>
      <p:pic>
        <p:nvPicPr>
          <p:cNvPr id="368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35696"/>
            <a:ext cx="4272126" cy="3204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646" y="2060848"/>
            <a:ext cx="4227796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1640510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>
                <a:solidFill>
                  <a:srgbClr val="FFFF00"/>
                </a:solidFill>
              </a:rPr>
              <a:t/>
            </a:r>
            <a:br>
              <a:rPr lang="ru-RU" sz="2400" dirty="0" smtClean="0">
                <a:solidFill>
                  <a:srgbClr val="FFFF00"/>
                </a:solidFill>
              </a:rPr>
            </a:br>
            <a:r>
              <a:rPr lang="ru-RU" sz="2400" dirty="0" smtClean="0">
                <a:solidFill>
                  <a:srgbClr val="FFFF00"/>
                </a:solidFill>
              </a:rPr>
              <a:t>Международный </a:t>
            </a:r>
            <a:r>
              <a:rPr lang="ru-RU" sz="2400" dirty="0">
                <a:solidFill>
                  <a:srgbClr val="FFFF00"/>
                </a:solidFill>
              </a:rPr>
              <a:t>форум </a:t>
            </a:r>
            <a:r>
              <a:rPr lang="ru-RU" sz="2400" dirty="0" smtClean="0">
                <a:solidFill>
                  <a:srgbClr val="FFFF00"/>
                </a:solidFill>
              </a:rPr>
              <a:t/>
            </a:r>
            <a:br>
              <a:rPr lang="ru-RU" sz="2400" dirty="0" smtClean="0">
                <a:solidFill>
                  <a:srgbClr val="FFFF00"/>
                </a:solidFill>
              </a:rPr>
            </a:br>
            <a:r>
              <a:rPr lang="ru-RU" sz="2400" dirty="0" smtClean="0">
                <a:solidFill>
                  <a:srgbClr val="FFFF00"/>
                </a:solidFill>
              </a:rPr>
              <a:t>«</a:t>
            </a:r>
            <a:r>
              <a:rPr lang="ru-RU" sz="2400" dirty="0">
                <a:solidFill>
                  <a:srgbClr val="FFFF00"/>
                </a:solidFill>
              </a:rPr>
              <a:t>Инвестиции в человека» в конференции «</a:t>
            </a:r>
            <a:r>
              <a:rPr lang="ru-RU" sz="2400" dirty="0" err="1">
                <a:solidFill>
                  <a:srgbClr val="FFFF00"/>
                </a:solidFill>
              </a:rPr>
              <a:t>Здоровьеформирующая</a:t>
            </a:r>
            <a:r>
              <a:rPr lang="ru-RU" sz="2400" dirty="0">
                <a:solidFill>
                  <a:srgbClr val="FFFF00"/>
                </a:solidFill>
              </a:rPr>
              <a:t> стратегия деятельности </a:t>
            </a:r>
            <a:r>
              <a:rPr lang="ru-RU" sz="2400" dirty="0" smtClean="0">
                <a:solidFill>
                  <a:srgbClr val="FFFF00"/>
                </a:solidFill>
              </a:rPr>
              <a:t/>
            </a:r>
            <a:br>
              <a:rPr lang="ru-RU" sz="2400" dirty="0" smtClean="0">
                <a:solidFill>
                  <a:srgbClr val="FFFF00"/>
                </a:solidFill>
              </a:rPr>
            </a:br>
            <a:r>
              <a:rPr lang="ru-RU" sz="2400" dirty="0" smtClean="0">
                <a:solidFill>
                  <a:srgbClr val="FFFF00"/>
                </a:solidFill>
              </a:rPr>
              <a:t>в </a:t>
            </a:r>
            <a:r>
              <a:rPr lang="ru-RU" sz="2400" dirty="0">
                <a:solidFill>
                  <a:srgbClr val="FFFF00"/>
                </a:solidFill>
              </a:rPr>
              <a:t>условиях учреждений </a:t>
            </a:r>
            <a:r>
              <a:rPr lang="ru-RU" sz="2400" dirty="0" err="1">
                <a:solidFill>
                  <a:srgbClr val="FFFF00"/>
                </a:solidFill>
              </a:rPr>
              <a:t>интернатного</a:t>
            </a:r>
            <a:r>
              <a:rPr lang="ru-RU" sz="2400" dirty="0">
                <a:solidFill>
                  <a:srgbClr val="FFFF00"/>
                </a:solidFill>
              </a:rPr>
              <a:t> типа и инклюзивного образования» </a:t>
            </a:r>
            <a:endParaRPr lang="ru-RU" dirty="0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04417"/>
            <a:ext cx="3529890" cy="2651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988840"/>
            <a:ext cx="3571875" cy="268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49" y="4667522"/>
            <a:ext cx="2915395" cy="2190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111577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>
                <a:solidFill>
                  <a:srgbClr val="FFFF00"/>
                </a:solidFill>
              </a:rPr>
              <a:t>IV Всероссийская выставка-форум Фонда поддержки детей, находящихся в трудной жизненной ситуации «Вместе – ради детей! Ребенок должен жить в семье»</a:t>
            </a:r>
            <a:endParaRPr lang="ru-RU" dirty="0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60848"/>
            <a:ext cx="4895512" cy="367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44823"/>
            <a:ext cx="3060700" cy="432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0308335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>
                <a:solidFill>
                  <a:srgbClr val="FFFF00"/>
                </a:solidFill>
              </a:rPr>
              <a:t>VI ВСЕРОССИЙСКАЯ ВЫСТАВКА-ФОРУМ </a:t>
            </a:r>
            <a:br>
              <a:rPr lang="ru-RU" sz="2000" dirty="0">
                <a:solidFill>
                  <a:srgbClr val="FFFF00"/>
                </a:solidFill>
              </a:rPr>
            </a:br>
            <a:r>
              <a:rPr lang="ru-RU" sz="2000" dirty="0">
                <a:solidFill>
                  <a:srgbClr val="FFFF00"/>
                </a:solidFill>
              </a:rPr>
              <a:t>«ВМЕСТЕ - РАДИ ДЕТЕЙ!»</a:t>
            </a:r>
            <a:br>
              <a:rPr lang="ru-RU" sz="2000" dirty="0">
                <a:solidFill>
                  <a:srgbClr val="FFFF00"/>
                </a:solidFill>
              </a:rPr>
            </a:br>
            <a:r>
              <a:rPr lang="ru-RU" sz="2000" dirty="0" smtClean="0">
                <a:solidFill>
                  <a:srgbClr val="FFFF00"/>
                </a:solidFill>
              </a:rPr>
              <a:t>23 </a:t>
            </a:r>
            <a:r>
              <a:rPr lang="ru-RU" sz="2000" dirty="0">
                <a:solidFill>
                  <a:srgbClr val="FFFF00"/>
                </a:solidFill>
              </a:rPr>
              <a:t>сентября 2015 года</a:t>
            </a:r>
            <a:br>
              <a:rPr lang="ru-RU" sz="2000" dirty="0">
                <a:solidFill>
                  <a:srgbClr val="FFFF00"/>
                </a:solidFill>
              </a:rPr>
            </a:br>
            <a:endParaRPr lang="ru-RU" sz="2000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24198"/>
            <a:ext cx="3320058" cy="24900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324198"/>
            <a:ext cx="3296875" cy="24726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147250"/>
            <a:ext cx="3289126" cy="24668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0" name="Picture 6" descr="G:\ФОТООТЧЕТ\P92300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575" y="4147250"/>
            <a:ext cx="3213885" cy="24104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203789350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549275"/>
            <a:ext cx="8374385" cy="5903913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sz="27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Привлечение родителей к совместным занятиям </a:t>
            </a:r>
            <a:endParaRPr lang="ru-RU" sz="27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FontTx/>
              <a:buNone/>
            </a:pPr>
            <a:r>
              <a:rPr lang="ru-RU" sz="27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</a:t>
            </a:r>
            <a:r>
              <a:rPr lang="ru-RU" sz="27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детьми дает им возможность испытать радость от успехов их особого ребенка. </a:t>
            </a:r>
            <a:endParaRPr lang="ru-RU" sz="27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FontTx/>
              <a:buNone/>
            </a:pPr>
            <a:r>
              <a:rPr lang="ru-RU" sz="27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</a:t>
            </a:r>
            <a:r>
              <a:rPr lang="ru-RU" sz="27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того, чтобы развитие ребенка было полноценным и гармоничным, </a:t>
            </a:r>
            <a:endParaRPr lang="ru-RU" sz="27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FontTx/>
              <a:buNone/>
            </a:pPr>
            <a:r>
              <a:rPr lang="ru-RU" sz="27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ему </a:t>
            </a:r>
            <a:r>
              <a:rPr lang="ru-RU" sz="27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необходимо расти в семье – в атмосфере счастья, любви и понимания.</a:t>
            </a:r>
          </a:p>
          <a:p>
            <a:pPr algn="ctr">
              <a:buFontTx/>
              <a:buNone/>
            </a:pPr>
            <a:r>
              <a:rPr lang="ru-RU" sz="27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</a:t>
            </a:r>
            <a:r>
              <a:rPr lang="ru-RU" sz="27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помогаем </a:t>
            </a:r>
            <a:r>
              <a:rPr lang="ru-RU" sz="27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повысить воспитательный потенциал семьи и направлять родителей </a:t>
            </a:r>
            <a:endParaRPr lang="ru-RU" sz="27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FontTx/>
              <a:buNone/>
            </a:pPr>
            <a:r>
              <a:rPr lang="ru-RU" sz="27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sz="27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опережающую подготовку особого ребенка </a:t>
            </a:r>
            <a:endParaRPr lang="ru-RU" sz="27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FontTx/>
              <a:buNone/>
            </a:pPr>
            <a:r>
              <a:rPr lang="ru-RU" sz="27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</a:t>
            </a:r>
            <a:r>
              <a:rPr lang="ru-RU" sz="27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жизни, сформировывать позитивные ожидания и оптимизировать процесс социализации ребенка в обществе.</a:t>
            </a:r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D:\ГРАФ1\ФОТО ОБЩАЯ\служба фото с дисков\служба Надежда\P615005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5950" y="3607896"/>
            <a:ext cx="4329588" cy="3250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800" dirty="0" smtClean="0">
                <a:solidFill>
                  <a:srgbClr val="002060"/>
                </a:solidFill>
                <a:effectLst/>
                <a:latin typeface="Arial Narrow" pitchFamily="34" charset="0"/>
              </a:rPr>
              <a:t>ОТКРЫТИЕ СТРУКТУРНОГО ПОДРАЗДЕЛЕНИЯ ПО ОКАЗАНИЮ МОБИЛЬНОЙ ПОМОЩИ СЕМЬЯМ, ВОСПИТЫВАЮЩИМ ДЕТЕЙ С ОВЗ </a:t>
            </a:r>
          </a:p>
        </p:txBody>
      </p:sp>
      <p:pic>
        <p:nvPicPr>
          <p:cNvPr id="477186" name="Picture 2" descr="P6150045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95536" y="1842948"/>
            <a:ext cx="4817959" cy="35298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620713"/>
            <a:ext cx="4475163" cy="1584325"/>
          </a:xfrm>
        </p:spPr>
        <p:txBody>
          <a:bodyPr/>
          <a:lstStyle/>
          <a:p>
            <a:pPr algn="l" eaLnBrk="1" hangingPunct="1">
              <a:defRPr/>
            </a:pPr>
            <a:r>
              <a:rPr lang="ru-RU" dirty="0" smtClean="0">
                <a:solidFill>
                  <a:srgbClr val="FFFF00"/>
                </a:solidFill>
                <a:latin typeface="Arial Narrow" pitchFamily="34" charset="0"/>
              </a:rPr>
              <a:t>ЦЕЛЬ РАБОТЫ:</a:t>
            </a:r>
          </a:p>
        </p:txBody>
      </p:sp>
      <p:pic>
        <p:nvPicPr>
          <p:cNvPr id="474117" name="Picture 5" descr="P6150090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943512" y="269454"/>
            <a:ext cx="4004871" cy="26725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741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23850" y="2852738"/>
            <a:ext cx="8569325" cy="3730625"/>
          </a:xfrm>
        </p:spPr>
        <p:txBody>
          <a:bodyPr/>
          <a:lstStyle/>
          <a:p>
            <a:pPr algn="just">
              <a:lnSpc>
                <a:spcPct val="90000"/>
              </a:lnSpc>
              <a:buFontTx/>
              <a:buNone/>
              <a:defRPr/>
            </a:pPr>
            <a:r>
              <a:rPr lang="ru-RU" sz="3000" smtClean="0"/>
              <a:t>	</a:t>
            </a:r>
            <a:r>
              <a:rPr lang="ru-RU" sz="2400" smtClean="0">
                <a:solidFill>
                  <a:srgbClr val="002060"/>
                </a:solidFill>
                <a:effectLst/>
                <a:latin typeface="Cambria" pitchFamily="18" charset="0"/>
              </a:rPr>
              <a:t>Организация	комплексного сопровождения семей, воспитывающих детей с ограниченными возможностями здоровья	от рождения до 7лет, проживающих на территории города Невинномысска, Кочубеевского и Андроповского района Ставропольского края , не посещающих дошкольные образовательные учреждения,  в том числе оказание консультативной помощи для оптимального развития особого ребенка, сохранение  и  укрепление семьи и адаптации её  в обществе, профилактика отказов от детей с ОВЗ.</a:t>
            </a: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274638"/>
            <a:ext cx="8258175" cy="1011237"/>
          </a:xfrm>
        </p:spPr>
        <p:txBody>
          <a:bodyPr/>
          <a:lstStyle/>
          <a:p>
            <a:pPr eaLnBrk="1" hangingPunct="1">
              <a:defRPr/>
            </a:pPr>
            <a:r>
              <a:rPr lang="ru-RU" sz="4800" dirty="0" smtClean="0">
                <a:solidFill>
                  <a:srgbClr val="FFFF00"/>
                </a:solidFill>
                <a:effectLst/>
                <a:cs typeface="Times New Roman" pitchFamily="18" charset="0"/>
              </a:rPr>
              <a:t>ЗАДАЧИ</a:t>
            </a:r>
            <a:endParaRPr lang="ru-RU" sz="4800" dirty="0" smtClean="0">
              <a:solidFill>
                <a:srgbClr val="FFFF00"/>
              </a:solidFill>
            </a:endParaRPr>
          </a:p>
        </p:txBody>
      </p:sp>
      <p:sp>
        <p:nvSpPr>
          <p:cNvPr id="20482" name="Rectangle 1"/>
          <p:cNvSpPr>
            <a:spLocks noChangeArrowheads="1"/>
          </p:cNvSpPr>
          <p:nvPr/>
        </p:nvSpPr>
        <p:spPr bwMode="auto">
          <a:xfrm>
            <a:off x="428625" y="1123950"/>
            <a:ext cx="8286750" cy="564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buFontTx/>
              <a:buChar char="•"/>
            </a:pPr>
            <a:r>
              <a:rPr lang="ru-RU" sz="2600" dirty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ru-RU" sz="2600" dirty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оказание консультативной поддержки семьям, воспитывающих детей с ограниченными возможностями и детей-инвалидов;</a:t>
            </a:r>
            <a:endParaRPr lang="ru-RU" sz="2600" dirty="0">
              <a:solidFill>
                <a:srgbClr val="002060"/>
              </a:solidFill>
              <a:latin typeface="Arial Narrow" pitchFamily="34" charset="0"/>
            </a:endParaRPr>
          </a:p>
          <a:p>
            <a:pPr algn="just" eaLnBrk="0" hangingPunct="0">
              <a:buFontTx/>
              <a:buChar char="•"/>
            </a:pPr>
            <a:r>
              <a:rPr lang="ru-RU" sz="2600" dirty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организация и проведение комплексного социального, медико-психолого-педагогического	сопровождения семьи, воспитывающей  ребенка с ограниченными возможностями здоровья;</a:t>
            </a:r>
            <a:endParaRPr lang="ru-RU" sz="2600" dirty="0">
              <a:solidFill>
                <a:srgbClr val="002060"/>
              </a:solidFill>
              <a:latin typeface="Arial Narrow" pitchFamily="34" charset="0"/>
            </a:endParaRPr>
          </a:p>
          <a:p>
            <a:pPr algn="just" eaLnBrk="0" hangingPunct="0">
              <a:buFontTx/>
              <a:buChar char="•"/>
            </a:pPr>
            <a:r>
              <a:rPr lang="ru-RU" sz="2600" dirty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обеспечение преемственности между службой консультативной помощи и учреждениями системы социальной защиты, образования,	здравоохранения	и общественными организациями в оказании услуг семьям, имеющим детей с ограниченными возможностями здоровья, детей-инвалидов, не посещающих ДОУ и интеграция их в общество.</a:t>
            </a:r>
            <a:endParaRPr lang="ru-RU" sz="2600" dirty="0">
              <a:solidFill>
                <a:srgbClr val="002060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25" y="357188"/>
            <a:ext cx="8713788" cy="334962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dirty="0" smtClean="0">
                <a:solidFill>
                  <a:srgbClr val="FFFF00"/>
                </a:solidFill>
                <a:latin typeface="Arial Narrow" pitchFamily="34" charset="0"/>
                <a:cs typeface="Times New Roman" pitchFamily="18" charset="0"/>
              </a:rPr>
              <a:t>ПРИНЦИПЫ ДЕЯТЕЛЬНОСТИ  СЛУЖБЫ:</a:t>
            </a:r>
            <a:endParaRPr lang="ru-RU" sz="2800" dirty="0" smtClean="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21506" name="Rectangle 1"/>
          <p:cNvSpPr>
            <a:spLocks noChangeArrowheads="1"/>
          </p:cNvSpPr>
          <p:nvPr/>
        </p:nvSpPr>
        <p:spPr bwMode="auto">
          <a:xfrm>
            <a:off x="285750" y="776288"/>
            <a:ext cx="8643938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>
              <a:buFontTx/>
              <a:buChar char="•"/>
            </a:pPr>
            <a:r>
              <a:rPr lang="ru-RU" sz="160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 </a:t>
            </a:r>
            <a:r>
              <a:rPr lang="ru-RU" sz="230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Сопровождение семьи как целостной системы, имеющей собственные этапы и  закономерности развития; </a:t>
            </a:r>
            <a:endParaRPr lang="ru-RU" sz="2300">
              <a:solidFill>
                <a:srgbClr val="002060"/>
              </a:solidFill>
              <a:latin typeface="Arial Narrow" pitchFamily="34" charset="0"/>
            </a:endParaRPr>
          </a:p>
          <a:p>
            <a:pPr algn="just" eaLnBrk="0" hangingPunct="0">
              <a:buFontTx/>
              <a:buChar char="•"/>
            </a:pPr>
            <a:r>
              <a:rPr lang="ru-RU" sz="230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 Использование  превентивных мер на профилактику кризисов  восприятия ребенка-инвалида; </a:t>
            </a:r>
            <a:endParaRPr lang="ru-RU" sz="2300">
              <a:solidFill>
                <a:srgbClr val="002060"/>
              </a:solidFill>
              <a:latin typeface="Arial Narrow" pitchFamily="34" charset="0"/>
            </a:endParaRPr>
          </a:p>
          <a:p>
            <a:pPr algn="just" eaLnBrk="0" hangingPunct="0">
              <a:buFontTx/>
              <a:buChar char="•"/>
            </a:pPr>
            <a:r>
              <a:rPr lang="ru-RU" sz="230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 Определение формы сопровождения, его содержания, интенсивности, а так же характера взаимодействия с другими учреждениями в соответствии с потребностями семьи, воспитывающей ребенка с ограниченными возможностями здоровья; </a:t>
            </a:r>
            <a:endParaRPr lang="ru-RU" sz="2300">
              <a:solidFill>
                <a:srgbClr val="002060"/>
              </a:solidFill>
              <a:latin typeface="Arial Narrow" pitchFamily="34" charset="0"/>
            </a:endParaRPr>
          </a:p>
          <a:p>
            <a:pPr algn="just" eaLnBrk="0" hangingPunct="0">
              <a:buFontTx/>
              <a:buChar char="•"/>
            </a:pPr>
            <a:r>
              <a:rPr lang="ru-RU" sz="230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 Привлечение эффективных семей, воспитывающих детей с ограниченными возможностями здоровья как на группу психологической поддержки; </a:t>
            </a:r>
            <a:endParaRPr lang="ru-RU" sz="2300">
              <a:solidFill>
                <a:srgbClr val="002060"/>
              </a:solidFill>
              <a:latin typeface="Arial Narrow" pitchFamily="34" charset="0"/>
            </a:endParaRPr>
          </a:p>
          <a:p>
            <a:pPr algn="just" eaLnBrk="0" hangingPunct="0">
              <a:buFontTx/>
              <a:buChar char="•"/>
            </a:pPr>
            <a:r>
              <a:rPr lang="ru-RU" sz="230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 Поддержка и объединение родителей в целях расширения возможностей и видов помощи семьям, воспитывающим детей с особыми потребностями в развитии, включая вовлечение родителей в реализацию программ сопровождения семьи. </a:t>
            </a:r>
            <a:endParaRPr lang="ru-RU" sz="2300">
              <a:solidFill>
                <a:srgbClr val="002060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97" name="Rectangle 1"/>
          <p:cNvSpPr>
            <a:spLocks noChangeArrowheads="1"/>
          </p:cNvSpPr>
          <p:nvPr/>
        </p:nvSpPr>
        <p:spPr bwMode="auto">
          <a:xfrm>
            <a:off x="357158" y="583623"/>
            <a:ext cx="8572560" cy="5416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Помощь семьям, проживающим в Ставропольском </a:t>
            </a:r>
            <a:r>
              <a:rPr lang="ru-RU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крае, </a:t>
            </a:r>
            <a:r>
              <a:rPr lang="ru-RU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имеющих детей от  рождения до семи лет  со следующими видами нарушений здоровья:</a:t>
            </a:r>
          </a:p>
          <a:p>
            <a:pPr algn="ctr">
              <a:defRPr/>
            </a:pPr>
            <a:endParaRPr lang="ru-RU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lvl="8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Times New Roman" pitchFamily="18" charset="0"/>
                <a:cs typeface="Tahoma" pitchFamily="34" charset="0"/>
              </a:rPr>
              <a:t> Нарушения речи</a:t>
            </a:r>
            <a:endParaRPr lang="ru-RU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lvl="8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Times New Roman" pitchFamily="18" charset="0"/>
                <a:cs typeface="Tahoma" pitchFamily="34" charset="0"/>
              </a:rPr>
              <a:t> Патологии 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Times New Roman" pitchFamily="18" charset="0"/>
                <a:cs typeface="Tahoma" pitchFamily="34" charset="0"/>
              </a:rPr>
              <a:t>слуха</a:t>
            </a:r>
            <a:endParaRPr lang="ru-RU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lvl="8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Times New Roman" pitchFamily="18" charset="0"/>
                <a:cs typeface="Tahoma" pitchFamily="34" charset="0"/>
              </a:rPr>
              <a:t> Задержка 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Times New Roman" pitchFamily="18" charset="0"/>
                <a:cs typeface="Tahoma" pitchFamily="34" charset="0"/>
              </a:rPr>
              <a:t>психического развития</a:t>
            </a:r>
            <a:endParaRPr lang="ru-RU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lvl="8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Times New Roman" pitchFamily="18" charset="0"/>
                <a:cs typeface="Tahoma" pitchFamily="34" charset="0"/>
              </a:rPr>
              <a:t> Нарушения 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Times New Roman" pitchFamily="18" charset="0"/>
                <a:cs typeface="Tahoma" pitchFamily="34" charset="0"/>
              </a:rPr>
              <a:t>опорно-двигательного 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Times New Roman" pitchFamily="18" charset="0"/>
                <a:cs typeface="Tahoma" pitchFamily="34" charset="0"/>
              </a:rPr>
              <a:t>аппарата</a:t>
            </a:r>
            <a:endParaRPr lang="ru-RU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lvl="8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Дети с синдромом Дауна</a:t>
            </a:r>
            <a:endParaRPr lang="ru-RU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lvl="8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Times New Roman" pitchFamily="18" charset="0"/>
                <a:cs typeface="Tahoma" pitchFamily="34" charset="0"/>
              </a:rPr>
              <a:t> Дети 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Times New Roman" pitchFamily="18" charset="0"/>
                <a:cs typeface="Tahoma" pitchFamily="34" charset="0"/>
              </a:rPr>
              <a:t>с ранним детским аутизмом</a:t>
            </a:r>
            <a:endParaRPr lang="ru-RU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lvl="8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Times New Roman" pitchFamily="18" charset="0"/>
                <a:cs typeface="Tahoma" pitchFamily="34" charset="0"/>
              </a:rPr>
              <a:t> Дети с ДЦП</a:t>
            </a:r>
            <a:endParaRPr lang="ru-RU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lvl="8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Times New Roman" pitchFamily="18" charset="0"/>
                <a:cs typeface="Tahoma" pitchFamily="34" charset="0"/>
              </a:rPr>
              <a:t> Патологии 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Times New Roman" pitchFamily="18" charset="0"/>
                <a:cs typeface="Tahoma" pitchFamily="34" charset="0"/>
              </a:rPr>
              <a:t>зрения</a:t>
            </a:r>
            <a:endParaRPr lang="ru-RU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eaLnBrk="0" hangingPunct="0">
              <a:defRPr/>
            </a:pPr>
            <a:endParaRPr lang="ru-RU" dirty="0">
              <a:latin typeface="Arial" pitchFamily="34" charset="0"/>
            </a:endParaRPr>
          </a:p>
        </p:txBody>
      </p:sp>
      <p:pic>
        <p:nvPicPr>
          <p:cNvPr id="490498" name="Picture 2" descr="P615007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071538" y="2071678"/>
            <a:ext cx="2562225" cy="24003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90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 smtClean="0"/>
          </a:p>
        </p:txBody>
      </p:sp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0" y="-435897"/>
            <a:ext cx="91440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3200" b="1" dirty="0">
                <a:latin typeface="Arial Narrow" pitchFamily="34" charset="0"/>
                <a:ea typeface="Times New Roman" pitchFamily="18" charset="0"/>
                <a:cs typeface="Calibri" pitchFamily="34" charset="0"/>
              </a:rPr>
              <a:t> </a:t>
            </a:r>
            <a:endParaRPr lang="ru-RU" sz="3200" b="1" dirty="0" smtClean="0">
              <a:latin typeface="Arial Narrow" pitchFamily="34" charset="0"/>
              <a:ea typeface="Times New Roman" pitchFamily="18" charset="0"/>
              <a:cs typeface="Calibri" pitchFamily="34" charset="0"/>
            </a:endParaRPr>
          </a:p>
          <a:p>
            <a:pPr algn="ctr"/>
            <a:r>
              <a:rPr lang="ru-RU" sz="3200" b="1" dirty="0" smtClean="0">
                <a:solidFill>
                  <a:schemeClr val="hlink"/>
                </a:solidFill>
                <a:latin typeface="+mj-lt"/>
                <a:ea typeface="Times New Roman" pitchFamily="18" charset="0"/>
                <a:cs typeface="Calibri" pitchFamily="34" charset="0"/>
              </a:rPr>
              <a:t>Районы </a:t>
            </a:r>
            <a:r>
              <a:rPr lang="ru-RU" sz="3200" b="1" dirty="0">
                <a:solidFill>
                  <a:schemeClr val="hlink"/>
                </a:solidFill>
                <a:latin typeface="+mj-lt"/>
                <a:ea typeface="Times New Roman" pitchFamily="18" charset="0"/>
                <a:cs typeface="Calibri" pitchFamily="34" charset="0"/>
              </a:rPr>
              <a:t>Ставропольского края, </a:t>
            </a:r>
            <a:endParaRPr lang="ru-RU" sz="3200" b="1" dirty="0" smtClean="0">
              <a:solidFill>
                <a:schemeClr val="hlink"/>
              </a:solidFill>
              <a:latin typeface="+mj-lt"/>
              <a:ea typeface="Times New Roman" pitchFamily="18" charset="0"/>
              <a:cs typeface="Calibri" pitchFamily="34" charset="0"/>
            </a:endParaRPr>
          </a:p>
          <a:p>
            <a:pPr algn="ctr"/>
            <a:r>
              <a:rPr lang="ru-RU" sz="3200" b="1" dirty="0" smtClean="0">
                <a:solidFill>
                  <a:schemeClr val="hlink"/>
                </a:solidFill>
                <a:latin typeface="+mj-lt"/>
                <a:ea typeface="Times New Roman" pitchFamily="18" charset="0"/>
                <a:cs typeface="Calibri" pitchFamily="34" charset="0"/>
              </a:rPr>
              <a:t>охваченные </a:t>
            </a:r>
            <a:r>
              <a:rPr lang="ru-RU" sz="3200" b="1" dirty="0">
                <a:solidFill>
                  <a:schemeClr val="hlink"/>
                </a:solidFill>
                <a:latin typeface="+mj-lt"/>
                <a:ea typeface="Times New Roman" pitchFamily="18" charset="0"/>
                <a:cs typeface="Calibri" pitchFamily="34" charset="0"/>
              </a:rPr>
              <a:t>деятельностью </a:t>
            </a:r>
            <a:endParaRPr lang="ru-RU" sz="3200" b="1" dirty="0" smtClean="0">
              <a:solidFill>
                <a:schemeClr val="hlink"/>
              </a:solidFill>
              <a:latin typeface="+mj-lt"/>
              <a:ea typeface="Times New Roman" pitchFamily="18" charset="0"/>
              <a:cs typeface="Calibri" pitchFamily="34" charset="0"/>
            </a:endParaRPr>
          </a:p>
          <a:p>
            <a:pPr algn="ctr"/>
            <a:r>
              <a:rPr lang="ru-RU" sz="3200" b="1" dirty="0" smtClean="0">
                <a:solidFill>
                  <a:schemeClr val="hlink"/>
                </a:solidFill>
                <a:latin typeface="+mj-lt"/>
                <a:ea typeface="Times New Roman" pitchFamily="18" charset="0"/>
                <a:cs typeface="Calibri" pitchFamily="34" charset="0"/>
              </a:rPr>
              <a:t>СМП </a:t>
            </a:r>
            <a:r>
              <a:rPr lang="ru-RU" sz="3200" b="1" dirty="0">
                <a:solidFill>
                  <a:schemeClr val="hlink"/>
                </a:solidFill>
                <a:latin typeface="+mj-lt"/>
                <a:ea typeface="Times New Roman" pitchFamily="18" charset="0"/>
                <a:cs typeface="Calibri" pitchFamily="34" charset="0"/>
              </a:rPr>
              <a:t>«Надежда» </a:t>
            </a:r>
            <a:endParaRPr lang="ru-RU" sz="3200" b="1" dirty="0" smtClean="0">
              <a:solidFill>
                <a:schemeClr val="hlink"/>
              </a:solidFill>
              <a:latin typeface="+mj-lt"/>
              <a:ea typeface="Times New Roman" pitchFamily="18" charset="0"/>
              <a:cs typeface="Calibri" pitchFamily="34" charset="0"/>
            </a:endParaRPr>
          </a:p>
          <a:p>
            <a:pPr algn="ctr"/>
            <a:r>
              <a:rPr lang="ru-RU" sz="3200" b="1" dirty="0" smtClean="0">
                <a:solidFill>
                  <a:schemeClr val="hlink"/>
                </a:solidFill>
                <a:latin typeface="+mj-lt"/>
                <a:ea typeface="Times New Roman" pitchFamily="18" charset="0"/>
                <a:cs typeface="Calibri" pitchFamily="34" charset="0"/>
              </a:rPr>
              <a:t>ГКДОУ </a:t>
            </a:r>
            <a:r>
              <a:rPr lang="ru-RU" sz="3200" b="1" dirty="0">
                <a:solidFill>
                  <a:schemeClr val="hlink"/>
                </a:solidFill>
                <a:latin typeface="+mj-lt"/>
                <a:ea typeface="Times New Roman" pitchFamily="18" charset="0"/>
                <a:cs typeface="Calibri" pitchFamily="34" charset="0"/>
              </a:rPr>
              <a:t>д/с № 31 «Сказка</a:t>
            </a:r>
            <a:r>
              <a:rPr lang="ru-RU" sz="3200" b="1" dirty="0" smtClean="0">
                <a:solidFill>
                  <a:schemeClr val="hlink"/>
                </a:solidFill>
                <a:latin typeface="+mj-lt"/>
                <a:ea typeface="Times New Roman" pitchFamily="18" charset="0"/>
                <a:cs typeface="Calibri" pitchFamily="34" charset="0"/>
              </a:rPr>
              <a:t>»</a:t>
            </a:r>
            <a:endParaRPr lang="ru-RU" sz="3200" dirty="0">
              <a:solidFill>
                <a:schemeClr val="hlink"/>
              </a:solidFill>
              <a:latin typeface="+mj-lt"/>
              <a:ea typeface="Times New Roman" pitchFamily="18" charset="0"/>
              <a:cs typeface="Calibri" pitchFamily="34" charset="0"/>
            </a:endParaRPr>
          </a:p>
        </p:txBody>
      </p:sp>
      <p:sp>
        <p:nvSpPr>
          <p:cNvPr id="23556" name="Прямоугольник 4"/>
          <p:cNvSpPr>
            <a:spLocks noChangeArrowheads="1"/>
          </p:cNvSpPr>
          <p:nvPr/>
        </p:nvSpPr>
        <p:spPr bwMode="auto">
          <a:xfrm>
            <a:off x="5220072" y="3033801"/>
            <a:ext cx="364331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000" b="1" dirty="0">
                <a:latin typeface="+mj-lt"/>
              </a:rPr>
              <a:t>г. Ставрополь</a:t>
            </a:r>
          </a:p>
          <a:p>
            <a:pPr algn="ctr"/>
            <a:r>
              <a:rPr lang="ru-RU" sz="3000" b="1" dirty="0">
                <a:latin typeface="+mj-lt"/>
              </a:rPr>
              <a:t>г. Невинномысск</a:t>
            </a:r>
          </a:p>
          <a:p>
            <a:pPr algn="ctr"/>
            <a:r>
              <a:rPr lang="ru-RU" sz="3000" b="1" dirty="0">
                <a:latin typeface="+mj-lt"/>
              </a:rPr>
              <a:t>Андроповский р-он</a:t>
            </a:r>
          </a:p>
          <a:p>
            <a:pPr algn="ctr"/>
            <a:r>
              <a:rPr lang="ru-RU" sz="3000" b="1" dirty="0" err="1">
                <a:latin typeface="+mj-lt"/>
              </a:rPr>
              <a:t>Кочубеевский</a:t>
            </a:r>
            <a:r>
              <a:rPr lang="ru-RU" sz="3000" b="1" dirty="0">
                <a:latin typeface="+mj-lt"/>
              </a:rPr>
              <a:t> р-он</a:t>
            </a:r>
          </a:p>
        </p:txBody>
      </p:sp>
      <p:sp>
        <p:nvSpPr>
          <p:cNvPr id="2355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31746" name="Picture 2" descr="D:\ГРАФ1\СЛУЖБА НАДЕЖДА\карта готов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74" y="2261220"/>
            <a:ext cx="4782001" cy="3484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sz="4000" dirty="0" smtClean="0">
                <a:solidFill>
                  <a:srgbClr val="002060"/>
                </a:solidFill>
                <a:effectLst/>
              </a:rPr>
              <a:t>Применяемые технологии: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24744"/>
            <a:ext cx="8229600" cy="4971256"/>
          </a:xfrm>
        </p:spPr>
        <p:txBody>
          <a:bodyPr/>
          <a:lstStyle/>
          <a:p>
            <a:pPr algn="just">
              <a:lnSpc>
                <a:spcPct val="80000"/>
              </a:lnSpc>
            </a:pPr>
            <a:r>
              <a:rPr lang="ru-RU" sz="2400" b="1" u="sng" dirty="0" smtClean="0">
                <a:solidFill>
                  <a:srgbClr val="002060"/>
                </a:solidFill>
                <a:effectLst/>
              </a:rPr>
              <a:t>Индивидуальные технологии</a:t>
            </a:r>
            <a:r>
              <a:rPr lang="ru-RU" sz="2000" b="1" u="sng" dirty="0" smtClean="0">
                <a:effectLst/>
              </a:rPr>
              <a:t> </a:t>
            </a:r>
            <a:r>
              <a:rPr lang="ru-RU" sz="2000" b="1" dirty="0" smtClean="0">
                <a:solidFill>
                  <a:schemeClr val="accent4">
                    <a:lumMod val="25000"/>
                  </a:schemeClr>
                </a:solidFill>
                <a:effectLst/>
              </a:rPr>
              <a:t>– использование индивидуальной программы реабилитации, которая направлена не только на анатомический дефект и функциональные нарушения, но и рассчитана на определенный возраст с корректировкой по мере роста и развития ребенка.</a:t>
            </a:r>
          </a:p>
          <a:p>
            <a:pPr algn="just">
              <a:lnSpc>
                <a:spcPct val="80000"/>
              </a:lnSpc>
            </a:pPr>
            <a:endParaRPr lang="ru-RU" sz="2400" b="1" u="sng" dirty="0" smtClean="0">
              <a:solidFill>
                <a:srgbClr val="002060"/>
              </a:solidFill>
              <a:effectLst/>
            </a:endParaRPr>
          </a:p>
          <a:p>
            <a:pPr algn="just">
              <a:lnSpc>
                <a:spcPct val="80000"/>
              </a:lnSpc>
            </a:pPr>
            <a:r>
              <a:rPr lang="ru-RU" sz="2400" b="1" u="sng" dirty="0" err="1" smtClean="0">
                <a:solidFill>
                  <a:srgbClr val="002060"/>
                </a:solidFill>
                <a:effectLst/>
              </a:rPr>
              <a:t>Психокоррекционные</a:t>
            </a:r>
            <a:r>
              <a:rPr lang="ru-RU" sz="2400" b="1" u="sng" dirty="0" smtClean="0">
                <a:solidFill>
                  <a:srgbClr val="002060"/>
                </a:solidFill>
                <a:effectLst/>
              </a:rPr>
              <a:t> </a:t>
            </a:r>
            <a:r>
              <a:rPr lang="ru-RU" sz="2400" b="1" u="sng" dirty="0" smtClean="0">
                <a:solidFill>
                  <a:srgbClr val="002060"/>
                </a:solidFill>
                <a:effectLst/>
              </a:rPr>
              <a:t>технологии</a:t>
            </a:r>
            <a:r>
              <a:rPr lang="ru-RU" sz="2000" b="1" dirty="0" smtClean="0">
                <a:effectLst/>
              </a:rPr>
              <a:t> </a:t>
            </a:r>
            <a:r>
              <a:rPr lang="ru-RU" sz="2000" b="1" dirty="0" smtClean="0">
                <a:solidFill>
                  <a:schemeClr val="accent4">
                    <a:lumMod val="25000"/>
                  </a:schemeClr>
                </a:solidFill>
                <a:effectLst/>
              </a:rPr>
              <a:t>– психологическая поддержка родителей в приобретении ими знаний, необходимых для организации жизнедеятельности их ребенка; консультирование родителей и других членов семьи о процессе психофизического развития ребенка. </a:t>
            </a:r>
            <a:r>
              <a:rPr lang="ru-RU" sz="2000" b="1" dirty="0" err="1" smtClean="0">
                <a:solidFill>
                  <a:schemeClr val="accent4">
                    <a:lumMod val="25000"/>
                  </a:schemeClr>
                </a:solidFill>
                <a:effectLst/>
              </a:rPr>
              <a:t>Психокоррекционные</a:t>
            </a:r>
            <a:r>
              <a:rPr lang="ru-RU" sz="2000" b="1" dirty="0" smtClean="0">
                <a:solidFill>
                  <a:schemeClr val="accent4">
                    <a:lumMod val="25000"/>
                  </a:schemeClr>
                </a:solidFill>
                <a:effectLst/>
              </a:rPr>
              <a:t> технологии включают блоки: коррекция эмоционального развития ребенка, его сенсорно-перцептивной и интеллектуальной деятельности, психологическая коррекция поведения и развития личности ребенка.</a:t>
            </a:r>
          </a:p>
          <a:p>
            <a:pPr algn="just">
              <a:lnSpc>
                <a:spcPct val="80000"/>
              </a:lnSpc>
            </a:pPr>
            <a:endParaRPr lang="ru-RU" sz="2400" b="1" u="sng" dirty="0" smtClean="0">
              <a:solidFill>
                <a:srgbClr val="002060"/>
              </a:solidFill>
              <a:effectLst/>
            </a:endParaRPr>
          </a:p>
          <a:p>
            <a:pPr algn="just">
              <a:lnSpc>
                <a:spcPct val="80000"/>
              </a:lnSpc>
            </a:pPr>
            <a:r>
              <a:rPr lang="ru-RU" sz="2400" b="1" u="sng" dirty="0" err="1" smtClean="0">
                <a:solidFill>
                  <a:srgbClr val="002060"/>
                </a:solidFill>
                <a:effectLst/>
              </a:rPr>
              <a:t>Арттерапевтические</a:t>
            </a:r>
            <a:r>
              <a:rPr lang="ru-RU" sz="2400" b="1" u="sng" dirty="0" smtClean="0">
                <a:solidFill>
                  <a:srgbClr val="002060"/>
                </a:solidFill>
                <a:effectLst/>
              </a:rPr>
              <a:t> </a:t>
            </a:r>
            <a:r>
              <a:rPr lang="ru-RU" sz="2400" b="1" u="sng" dirty="0" smtClean="0">
                <a:solidFill>
                  <a:srgbClr val="002060"/>
                </a:solidFill>
                <a:effectLst/>
              </a:rPr>
              <a:t>технологии</a:t>
            </a:r>
            <a:r>
              <a:rPr lang="ru-RU" sz="2000" b="1" dirty="0" smtClean="0">
                <a:effectLst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effectLst/>
              </a:rPr>
              <a:t>– </a:t>
            </a:r>
            <a:r>
              <a:rPr lang="ru-RU" sz="2000" b="1" dirty="0" err="1" smtClean="0">
                <a:solidFill>
                  <a:schemeClr val="accent4">
                    <a:lumMod val="25000"/>
                  </a:schemeClr>
                </a:solidFill>
                <a:effectLst/>
              </a:rPr>
              <a:t>звукотерапия</a:t>
            </a:r>
            <a:r>
              <a:rPr lang="ru-RU" sz="2000" b="1" dirty="0" smtClean="0">
                <a:solidFill>
                  <a:schemeClr val="accent4">
                    <a:lumMod val="25000"/>
                  </a:schemeClr>
                </a:solidFill>
                <a:effectLst/>
              </a:rPr>
              <a:t>, </a:t>
            </a:r>
            <a:r>
              <a:rPr lang="ru-RU" sz="2000" b="1" dirty="0" err="1" smtClean="0">
                <a:solidFill>
                  <a:schemeClr val="accent4">
                    <a:lumMod val="25000"/>
                  </a:schemeClr>
                </a:solidFill>
                <a:effectLst/>
              </a:rPr>
              <a:t>куклотерапия</a:t>
            </a:r>
            <a:r>
              <a:rPr lang="ru-RU" sz="2000" b="1" dirty="0" smtClean="0">
                <a:solidFill>
                  <a:schemeClr val="accent4">
                    <a:lumMod val="25000"/>
                  </a:schemeClr>
                </a:solidFill>
                <a:effectLst/>
              </a:rPr>
              <a:t>, </a:t>
            </a:r>
            <a:r>
              <a:rPr lang="ru-RU" sz="2000" b="1" dirty="0" err="1" smtClean="0">
                <a:solidFill>
                  <a:schemeClr val="accent4">
                    <a:lumMod val="25000"/>
                  </a:schemeClr>
                </a:solidFill>
                <a:effectLst/>
              </a:rPr>
              <a:t>сказкотерапия</a:t>
            </a:r>
            <a:r>
              <a:rPr lang="ru-RU" sz="2000" b="1" dirty="0" smtClean="0">
                <a:solidFill>
                  <a:schemeClr val="accent4">
                    <a:lumMod val="25000"/>
                  </a:schemeClr>
                </a:solidFill>
                <a:effectLst/>
              </a:rPr>
              <a:t>, </a:t>
            </a:r>
            <a:r>
              <a:rPr lang="ru-RU" sz="2000" b="1" dirty="0" err="1" smtClean="0">
                <a:solidFill>
                  <a:schemeClr val="accent4">
                    <a:lumMod val="25000"/>
                  </a:schemeClr>
                </a:solidFill>
                <a:effectLst/>
              </a:rPr>
              <a:t>иппотерапия</a:t>
            </a:r>
            <a:r>
              <a:rPr lang="ru-RU" sz="2000" b="1" dirty="0" smtClean="0">
                <a:solidFill>
                  <a:schemeClr val="accent4">
                    <a:lumMod val="25000"/>
                  </a:schemeClr>
                </a:solidFill>
                <a:effectLst/>
              </a:rPr>
              <a:t>, песочная терапия, </a:t>
            </a:r>
            <a:r>
              <a:rPr lang="ru-RU" sz="2000" b="1" dirty="0" err="1" smtClean="0">
                <a:solidFill>
                  <a:schemeClr val="accent4">
                    <a:lumMod val="25000"/>
                  </a:schemeClr>
                </a:solidFill>
                <a:effectLst/>
              </a:rPr>
              <a:t>игротерапия</a:t>
            </a:r>
            <a:r>
              <a:rPr lang="ru-RU" sz="2000" b="1" dirty="0" smtClean="0">
                <a:solidFill>
                  <a:schemeClr val="accent4">
                    <a:lumMod val="25000"/>
                  </a:schemeClr>
                </a:solidFill>
                <a:effectLst/>
              </a:rPr>
              <a:t>, </a:t>
            </a:r>
            <a:r>
              <a:rPr lang="ru-RU" sz="2000" b="1" dirty="0" err="1" smtClean="0">
                <a:solidFill>
                  <a:schemeClr val="accent4">
                    <a:lumMod val="25000"/>
                  </a:schemeClr>
                </a:solidFill>
                <a:effectLst/>
              </a:rPr>
              <a:t>имаготерапия</a:t>
            </a:r>
            <a:r>
              <a:rPr lang="ru-RU" sz="2000" b="1" dirty="0" smtClean="0">
                <a:solidFill>
                  <a:schemeClr val="accent4">
                    <a:lumMod val="25000"/>
                  </a:schemeClr>
                </a:solidFill>
                <a:effectLst/>
              </a:rPr>
              <a:t>, </a:t>
            </a:r>
            <a:r>
              <a:rPr lang="ru-RU" sz="2000" b="1" dirty="0" err="1" smtClean="0">
                <a:solidFill>
                  <a:schemeClr val="accent4">
                    <a:lumMod val="25000"/>
                  </a:schemeClr>
                </a:solidFill>
                <a:effectLst/>
              </a:rPr>
              <a:t>изотерапия</a:t>
            </a:r>
            <a:r>
              <a:rPr lang="ru-RU" sz="2000" b="1" dirty="0" smtClean="0">
                <a:solidFill>
                  <a:schemeClr val="accent4">
                    <a:lumMod val="25000"/>
                  </a:schemeClr>
                </a:solidFill>
                <a:effectLst/>
              </a:rPr>
              <a:t>.</a:t>
            </a:r>
            <a:endParaRPr lang="ru-RU" sz="2000" b="1" u="sng" dirty="0" smtClean="0">
              <a:solidFill>
                <a:schemeClr val="accent4">
                  <a:lumMod val="25000"/>
                </a:schemeClr>
              </a:solidFill>
              <a:effectLst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отрудничество">
  <a:themeElements>
    <a:clrScheme name="Сотрудничество 5">
      <a:dk1>
        <a:srgbClr val="8ABA8D"/>
      </a:dk1>
      <a:lt1>
        <a:srgbClr val="FFFFFF"/>
      </a:lt1>
      <a:dk2>
        <a:srgbClr val="6FB56D"/>
      </a:dk2>
      <a:lt2>
        <a:srgbClr val="DCF1F4"/>
      </a:lt2>
      <a:accent1>
        <a:srgbClr val="2E7E2E"/>
      </a:accent1>
      <a:accent2>
        <a:srgbClr val="25735D"/>
      </a:accent2>
      <a:accent3>
        <a:srgbClr val="BBD7BA"/>
      </a:accent3>
      <a:accent4>
        <a:srgbClr val="DADADA"/>
      </a:accent4>
      <a:accent5>
        <a:srgbClr val="ADC0AD"/>
      </a:accent5>
      <a:accent6>
        <a:srgbClr val="206853"/>
      </a:accent6>
      <a:hlink>
        <a:srgbClr val="FFFF00"/>
      </a:hlink>
      <a:folHlink>
        <a:srgbClr val="FFF4BF"/>
      </a:folHlink>
    </a:clrScheme>
    <a:fontScheme name="Сотрудничество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отрудничество 1">
        <a:dk1>
          <a:srgbClr val="000078"/>
        </a:dk1>
        <a:lt1>
          <a:srgbClr val="FFFFFF"/>
        </a:lt1>
        <a:dk2>
          <a:srgbClr val="000066"/>
        </a:dk2>
        <a:lt2>
          <a:srgbClr val="CCECFF"/>
        </a:lt2>
        <a:accent1>
          <a:srgbClr val="0099CC"/>
        </a:accent1>
        <a:accent2>
          <a:srgbClr val="008080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007373"/>
        </a:accent6>
        <a:hlink>
          <a:srgbClr val="00FFCC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отрудничество 2">
        <a:dk1>
          <a:srgbClr val="0000A6"/>
        </a:dk1>
        <a:lt1>
          <a:srgbClr val="FFFFFF"/>
        </a:lt1>
        <a:dk2>
          <a:srgbClr val="000099"/>
        </a:dk2>
        <a:lt2>
          <a:srgbClr val="CCFFFF"/>
        </a:lt2>
        <a:accent1>
          <a:srgbClr val="00CCFF"/>
        </a:accent1>
        <a:accent2>
          <a:srgbClr val="FFE701"/>
        </a:accent2>
        <a:accent3>
          <a:srgbClr val="AAAACA"/>
        </a:accent3>
        <a:accent4>
          <a:srgbClr val="DADADA"/>
        </a:accent4>
        <a:accent5>
          <a:srgbClr val="AAE2FF"/>
        </a:accent5>
        <a:accent6>
          <a:srgbClr val="E7D101"/>
        </a:accent6>
        <a:hlink>
          <a:srgbClr val="FFCC66"/>
        </a:hlink>
        <a:folHlink>
          <a:srgbClr val="00CA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отрудничество 3">
        <a:dk1>
          <a:srgbClr val="000000"/>
        </a:dk1>
        <a:lt1>
          <a:srgbClr val="E0EBF6"/>
        </a:lt1>
        <a:dk2>
          <a:srgbClr val="77A4AF"/>
        </a:dk2>
        <a:lt2>
          <a:srgbClr val="F3F7FB"/>
        </a:lt2>
        <a:accent1>
          <a:srgbClr val="B9C4D7"/>
        </a:accent1>
        <a:accent2>
          <a:srgbClr val="B1A1C5"/>
        </a:accent2>
        <a:accent3>
          <a:srgbClr val="EDF3FA"/>
        </a:accent3>
        <a:accent4>
          <a:srgbClr val="000000"/>
        </a:accent4>
        <a:accent5>
          <a:srgbClr val="D9DEE8"/>
        </a:accent5>
        <a:accent6>
          <a:srgbClr val="A091B2"/>
        </a:accent6>
        <a:hlink>
          <a:srgbClr val="3F2FB5"/>
        </a:hlink>
        <a:folHlink>
          <a:srgbClr val="31894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отрудничество 4">
        <a:dk1>
          <a:srgbClr val="006E6B"/>
        </a:dk1>
        <a:lt1>
          <a:srgbClr val="FFFFFF"/>
        </a:lt1>
        <a:dk2>
          <a:srgbClr val="006666"/>
        </a:dk2>
        <a:lt2>
          <a:srgbClr val="B9EFEE"/>
        </a:lt2>
        <a:accent1>
          <a:srgbClr val="33CCCC"/>
        </a:accent1>
        <a:accent2>
          <a:srgbClr val="6AB475"/>
        </a:accent2>
        <a:accent3>
          <a:srgbClr val="AAB8B8"/>
        </a:accent3>
        <a:accent4>
          <a:srgbClr val="DADADA"/>
        </a:accent4>
        <a:accent5>
          <a:srgbClr val="ADE2E2"/>
        </a:accent5>
        <a:accent6>
          <a:srgbClr val="5FA369"/>
        </a:accent6>
        <a:hlink>
          <a:srgbClr val="00FF99"/>
        </a:hlink>
        <a:folHlink>
          <a:srgbClr val="CC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отрудничество 5">
        <a:dk1>
          <a:srgbClr val="8ABA8D"/>
        </a:dk1>
        <a:lt1>
          <a:srgbClr val="FFFFFF"/>
        </a:lt1>
        <a:dk2>
          <a:srgbClr val="6FB56D"/>
        </a:dk2>
        <a:lt2>
          <a:srgbClr val="DCF1F4"/>
        </a:lt2>
        <a:accent1>
          <a:srgbClr val="2E7E2E"/>
        </a:accent1>
        <a:accent2>
          <a:srgbClr val="25735D"/>
        </a:accent2>
        <a:accent3>
          <a:srgbClr val="BBD7BA"/>
        </a:accent3>
        <a:accent4>
          <a:srgbClr val="DADADA"/>
        </a:accent4>
        <a:accent5>
          <a:srgbClr val="ADC0AD"/>
        </a:accent5>
        <a:accent6>
          <a:srgbClr val="206853"/>
        </a:accent6>
        <a:hlink>
          <a:srgbClr val="FFFF00"/>
        </a:hlink>
        <a:folHlink>
          <a:srgbClr val="FFF4B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отрудничество 6">
        <a:dk1>
          <a:srgbClr val="005400"/>
        </a:dk1>
        <a:lt1>
          <a:srgbClr val="FFFFFF"/>
        </a:lt1>
        <a:dk2>
          <a:srgbClr val="004800"/>
        </a:dk2>
        <a:lt2>
          <a:srgbClr val="D6D8C0"/>
        </a:lt2>
        <a:accent1>
          <a:srgbClr val="339933"/>
        </a:accent1>
        <a:accent2>
          <a:srgbClr val="7D8C70"/>
        </a:accent2>
        <a:accent3>
          <a:srgbClr val="AAB1AA"/>
        </a:accent3>
        <a:accent4>
          <a:srgbClr val="DADADA"/>
        </a:accent4>
        <a:accent5>
          <a:srgbClr val="ADCAAD"/>
        </a:accent5>
        <a:accent6>
          <a:srgbClr val="717E65"/>
        </a:accent6>
        <a:hlink>
          <a:srgbClr val="CCCC00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отрудничество 7">
        <a:dk1>
          <a:srgbClr val="000000"/>
        </a:dk1>
        <a:lt1>
          <a:srgbClr val="F5F0BD"/>
        </a:lt1>
        <a:dk2>
          <a:srgbClr val="BD9D69"/>
        </a:dk2>
        <a:lt2>
          <a:srgbClr val="FFFFCC"/>
        </a:lt2>
        <a:accent1>
          <a:srgbClr val="CDBB77"/>
        </a:accent1>
        <a:accent2>
          <a:srgbClr val="F8EBD0"/>
        </a:accent2>
        <a:accent3>
          <a:srgbClr val="F9F6DB"/>
        </a:accent3>
        <a:accent4>
          <a:srgbClr val="000000"/>
        </a:accent4>
        <a:accent5>
          <a:srgbClr val="E3DABD"/>
        </a:accent5>
        <a:accent6>
          <a:srgbClr val="E1D5BC"/>
        </a:accent6>
        <a:hlink>
          <a:srgbClr val="FF9900"/>
        </a:hlink>
        <a:folHlink>
          <a:srgbClr val="C64B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отрудничество 8">
        <a:dk1>
          <a:srgbClr val="000000"/>
        </a:dk1>
        <a:lt1>
          <a:srgbClr val="E2DDD4"/>
        </a:lt1>
        <a:dk2>
          <a:srgbClr val="000000"/>
        </a:dk2>
        <a:lt2>
          <a:srgbClr val="EFEBE3"/>
        </a:lt2>
        <a:accent1>
          <a:srgbClr val="F2F2F2"/>
        </a:accent1>
        <a:accent2>
          <a:srgbClr val="C4AD74"/>
        </a:accent2>
        <a:accent3>
          <a:srgbClr val="EEEBE6"/>
        </a:accent3>
        <a:accent4>
          <a:srgbClr val="000000"/>
        </a:accent4>
        <a:accent5>
          <a:srgbClr val="F7F7F7"/>
        </a:accent5>
        <a:accent6>
          <a:srgbClr val="B19C68"/>
        </a:accent6>
        <a:hlink>
          <a:srgbClr val="A46032"/>
        </a:hlink>
        <a:folHlink>
          <a:srgbClr val="8F8E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отрудничество 9">
        <a:dk1>
          <a:srgbClr val="8A0000"/>
        </a:dk1>
        <a:lt1>
          <a:srgbClr val="FFFFFF"/>
        </a:lt1>
        <a:dk2>
          <a:srgbClr val="800000"/>
        </a:dk2>
        <a:lt2>
          <a:srgbClr val="FFFFCC"/>
        </a:lt2>
        <a:accent1>
          <a:srgbClr val="FF5831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4AD"/>
        </a:accent5>
        <a:accent6>
          <a:srgbClr val="B24B36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Teamwork</Template>
  <TotalTime>1819</TotalTime>
  <Words>753</Words>
  <Application>Microsoft Office PowerPoint</Application>
  <PresentationFormat>Экран (4:3)</PresentationFormat>
  <Paragraphs>124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Сотрудничество</vt:lpstr>
      <vt:lpstr>Презентация PowerPoint</vt:lpstr>
      <vt:lpstr>Презентация PowerPoint</vt:lpstr>
      <vt:lpstr>ОТКРЫТИЕ СТРУКТУРНОГО ПОДРАЗДЕЛЕНИЯ ПО ОКАЗАНИЮ МОБИЛЬНОЙ ПОМОЩИ СЕМЬЯМ, ВОСПИТЫВАЮЩИМ ДЕТЕЙ С ОВЗ </vt:lpstr>
      <vt:lpstr>ЦЕЛЬ РАБОТЫ:</vt:lpstr>
      <vt:lpstr>ЗАДАЧИ</vt:lpstr>
      <vt:lpstr>ПРИНЦИПЫ ДЕЯТЕЛЬНОСТИ  СЛУЖБЫ:</vt:lpstr>
      <vt:lpstr>Презентация PowerPoint</vt:lpstr>
      <vt:lpstr> </vt:lpstr>
      <vt:lpstr>Применяемые технологии:</vt:lpstr>
      <vt:lpstr>Презентация PowerPoint</vt:lpstr>
      <vt:lpstr> </vt:lpstr>
      <vt:lpstr>Материально-техническое обеспечение</vt:lpstr>
      <vt:lpstr>Индивидуальные консультации</vt:lpstr>
      <vt:lpstr>Консультативно-обучающие занятия для родителей</vt:lpstr>
      <vt:lpstr>Презентация PowerPoint</vt:lpstr>
      <vt:lpstr>Коллективные консультации и родительские всеобучи.</vt:lpstr>
      <vt:lpstr>Досуговые мероприятия</vt:lpstr>
      <vt:lpstr>Презентация PowerPoint</vt:lpstr>
      <vt:lpstr>Общая численность обследованных семей, имеющих детей с ОВЗ с 2011 г. по 2015 г.: 681 семья  (г. Невинномысск)</vt:lpstr>
      <vt:lpstr>Влияние сопровождения семей, имеющих детей с ОВЗ на их развитие (2015г.):</vt:lpstr>
      <vt:lpstr>Презентация PowerPoint</vt:lpstr>
      <vt:lpstr> Конференция  «Всемирный день психического здоровья»  г. Михайловск </vt:lpstr>
      <vt:lpstr>День открытых дверей с творческим отчетом службы «Надежда»</vt:lpstr>
      <vt:lpstr> Международный форум  «Инвестиции в человека» в конференции «Здоровьеформирующая стратегия деятельности  в условиях учреждений интернатного типа и инклюзивного образования» </vt:lpstr>
      <vt:lpstr>IV Всероссийская выставка-форум Фонда поддержки детей, находящихся в трудной жизненной ситуации «Вместе – ради детей! Ребенок должен жить в семье»</vt:lpstr>
      <vt:lpstr>VI ВСЕРОССИЙСКАЯ ВЫСТАВКА-ФОРУМ  «ВМЕСТЕ - РАДИ ДЕТЕЙ!» 23 сентября 2015 года </vt:lpstr>
      <vt:lpstr>Презентация PowerPoint</vt:lpstr>
    </vt:vector>
  </TitlesOfParts>
  <Company>MoBIL GROUP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Дет Сад </dc:creator>
  <cp:lastModifiedBy>Metodist</cp:lastModifiedBy>
  <cp:revision>123</cp:revision>
  <cp:lastPrinted>1601-01-01T00:00:00Z</cp:lastPrinted>
  <dcterms:created xsi:type="dcterms:W3CDTF">2011-08-25T05:01:25Z</dcterms:created>
  <dcterms:modified xsi:type="dcterms:W3CDTF">2016-03-16T14:14:21Z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6</vt:i4>
  </property>
</Properties>
</file>