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72" r:id="rId7"/>
    <p:sldId id="262" r:id="rId8"/>
    <p:sldId id="263" r:id="rId9"/>
    <p:sldId id="264" r:id="rId10"/>
    <p:sldId id="265" r:id="rId11"/>
    <p:sldId id="266" r:id="rId12"/>
    <p:sldId id="267" r:id="rId13"/>
    <p:sldId id="268" r:id="rId14"/>
    <p:sldId id="269" r:id="rId15"/>
    <p:sldId id="271" r:id="rId16"/>
    <p:sldId id="270" r:id="rId17"/>
  </p:sldIdLst>
  <p:sldSz cx="9144000" cy="6858000" type="screen4x3"/>
  <p:notesSz cx="6797675" cy="992505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5" d="100"/>
          <a:sy n="105" d="100"/>
        </p:scale>
        <p:origin x="1716"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17.01.2023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17.01.2023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17.01.2023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17.01.2023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17.01.2023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5B106E36-FD25-4E2D-B0AA-010F637433A0}" type="datetimeFigureOut">
              <a:rPr lang="ru-RU" smtClean="0"/>
              <a:pPr/>
              <a:t>17.01.2023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5B106E36-FD25-4E2D-B0AA-010F637433A0}" type="datetimeFigureOut">
              <a:rPr lang="ru-RU" smtClean="0"/>
              <a:pPr/>
              <a:t>17.01.2023</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5B106E36-FD25-4E2D-B0AA-010F637433A0}" type="datetimeFigureOut">
              <a:rPr lang="ru-RU" smtClean="0"/>
              <a:pPr/>
              <a:t>17.01.2023</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17.01.2023</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17.01.2023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17.01.2023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106E36-FD25-4E2D-B0AA-010F637433A0}" type="datetimeFigureOut">
              <a:rPr lang="ru-RU" smtClean="0"/>
              <a:pPr/>
              <a:t>17.01.2023</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descr="1619503515_21-phonoteka_org-p-fon-dlya-prezentatsii-deti-i-roditeli-21.jpg"/>
          <p:cNvPicPr>
            <a:picLocks noChangeAspect="1"/>
          </p:cNvPicPr>
          <p:nvPr/>
        </p:nvPicPr>
        <p:blipFill>
          <a:blip r:embed="rId2" cstate="print"/>
          <a:stretch>
            <a:fillRect/>
          </a:stretch>
        </p:blipFill>
        <p:spPr>
          <a:xfrm>
            <a:off x="2028" y="0"/>
            <a:ext cx="9139943" cy="6858000"/>
          </a:xfrm>
          <a:prstGeom prst="rect">
            <a:avLst/>
          </a:prstGeom>
        </p:spPr>
      </p:pic>
      <p:sp>
        <p:nvSpPr>
          <p:cNvPr id="2" name="Заголовок 1"/>
          <p:cNvSpPr>
            <a:spLocks noGrp="1"/>
          </p:cNvSpPr>
          <p:nvPr>
            <p:ph type="ctrTitle"/>
          </p:nvPr>
        </p:nvSpPr>
        <p:spPr>
          <a:xfrm>
            <a:off x="611560" y="548680"/>
            <a:ext cx="7772400" cy="1470025"/>
          </a:xfrm>
        </p:spPr>
        <p:txBody>
          <a:bodyPr>
            <a:normAutofit fontScale="90000"/>
          </a:bodyPr>
          <a:lstStyle/>
          <a:p>
            <a:r>
              <a:rPr lang="ru-RU" sz="3200" b="1" dirty="0" smtClean="0">
                <a:latin typeface="Times New Roman" panose="02020603050405020304" pitchFamily="18" charset="0"/>
                <a:cs typeface="Times New Roman" panose="02020603050405020304" pitchFamily="18" charset="0"/>
              </a:rPr>
              <a:t>Инновационные подходы к физкультурно-оздоровительной работе в ДОУ</a:t>
            </a:r>
            <a:endParaRPr lang="ru-RU" sz="3200" b="1" dirty="0">
              <a:latin typeface="Times New Roman" panose="02020603050405020304" pitchFamily="18" charset="0"/>
              <a:cs typeface="Times New Roman" panose="02020603050405020304" pitchFamily="18" charset="0"/>
            </a:endParaRPr>
          </a:p>
        </p:txBody>
      </p:sp>
      <p:pic>
        <p:nvPicPr>
          <p:cNvPr id="5" name="Рисунок 4" descr="ОФП_1.jpg"/>
          <p:cNvPicPr>
            <a:picLocks noChangeAspect="1"/>
          </p:cNvPicPr>
          <p:nvPr/>
        </p:nvPicPr>
        <p:blipFill>
          <a:blip r:embed="rId3" cstate="print"/>
          <a:stretch>
            <a:fillRect/>
          </a:stretch>
        </p:blipFill>
        <p:spPr>
          <a:xfrm>
            <a:off x="1259632" y="2204864"/>
            <a:ext cx="6156176" cy="4351205"/>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descr="1619503515_21-phonoteka_org-p-fon-dlya-prezentatsii-deti-i-roditeli-21.jpg"/>
          <p:cNvPicPr>
            <a:picLocks noChangeAspect="1"/>
          </p:cNvPicPr>
          <p:nvPr/>
        </p:nvPicPr>
        <p:blipFill>
          <a:blip r:embed="rId2" cstate="print"/>
          <a:stretch>
            <a:fillRect/>
          </a:stretch>
        </p:blipFill>
        <p:spPr>
          <a:xfrm>
            <a:off x="2028" y="0"/>
            <a:ext cx="9139943" cy="6858000"/>
          </a:xfrm>
          <a:prstGeom prst="rect">
            <a:avLst/>
          </a:prstGeom>
        </p:spPr>
      </p:pic>
      <p:sp>
        <p:nvSpPr>
          <p:cNvPr id="2" name="Заголовок 1"/>
          <p:cNvSpPr>
            <a:spLocks noGrp="1"/>
          </p:cNvSpPr>
          <p:nvPr>
            <p:ph type="title"/>
          </p:nvPr>
        </p:nvSpPr>
        <p:spPr/>
        <p:txBody>
          <a:bodyPr/>
          <a:lstStyle/>
          <a:p>
            <a:r>
              <a:rPr lang="ru-RU" b="1" dirty="0" smtClean="0">
                <a:latin typeface="Times New Roman" panose="02020603050405020304" pitchFamily="18" charset="0"/>
                <a:cs typeface="Times New Roman" panose="02020603050405020304" pitchFamily="18" charset="0"/>
              </a:rPr>
              <a:t>Степ – аэробика</a:t>
            </a:r>
            <a:endParaRPr lang="ru-RU" dirty="0">
              <a:latin typeface="Times New Roman" panose="02020603050405020304" pitchFamily="18" charset="0"/>
              <a:cs typeface="Times New Roman" panose="02020603050405020304" pitchFamily="18" charset="0"/>
            </a:endParaRPr>
          </a:p>
        </p:txBody>
      </p:sp>
      <p:sp>
        <p:nvSpPr>
          <p:cNvPr id="3" name="Содержимое 2"/>
          <p:cNvSpPr>
            <a:spLocks noGrp="1"/>
          </p:cNvSpPr>
          <p:nvPr>
            <p:ph idx="1"/>
          </p:nvPr>
        </p:nvSpPr>
        <p:spPr>
          <a:xfrm>
            <a:off x="457200" y="1600200"/>
            <a:ext cx="6995120" cy="4525963"/>
          </a:xfrm>
        </p:spPr>
        <p:txBody>
          <a:bodyPr>
            <a:normAutofit fontScale="77500" lnSpcReduction="20000"/>
          </a:bodyPr>
          <a:lstStyle/>
          <a:p>
            <a:pPr marL="0" indent="0" algn="just">
              <a:buNone/>
            </a:pPr>
            <a:r>
              <a:rPr lang="ru-RU" dirty="0" smtClean="0">
                <a:latin typeface="Times New Roman" panose="02020603050405020304" pitchFamily="18" charset="0"/>
                <a:cs typeface="Times New Roman" panose="02020603050405020304" pitchFamily="18" charset="0"/>
              </a:rPr>
              <a:t>Степ – аэробика – танцевальная аэробика с применением специальных невысоких платформ – степов (высотой – 10см, длиной – 40, шириной – 20; высотой ножики- 7 и шириной – 4см). Это нестандартное пособие, предназначенное для работы с детьми 4 – 7 лет, способствует формированию осанки, костно-мышечного корсета, устойчивого равновесия, укрепляет </a:t>
            </a:r>
            <a:r>
              <a:rPr lang="ru-RU" dirty="0" err="1" smtClean="0">
                <a:latin typeface="Times New Roman" panose="02020603050405020304" pitchFamily="18" charset="0"/>
                <a:cs typeface="Times New Roman" panose="02020603050405020304" pitchFamily="18" charset="0"/>
              </a:rPr>
              <a:t>сердечно-сосудистую</a:t>
            </a:r>
            <a:r>
              <a:rPr lang="ru-RU" dirty="0" smtClean="0">
                <a:latin typeface="Times New Roman" panose="02020603050405020304" pitchFamily="18" charset="0"/>
                <a:cs typeface="Times New Roman" panose="02020603050405020304" pitchFamily="18" charset="0"/>
              </a:rPr>
              <a:t> и дыхательную системы, усиливает обмен веществ, совершенствует точность движений, развивает координацию, уверенность и ориентировку в пространстве, улучшает психологическое и эмоциональное состояние ребенка. </a:t>
            </a:r>
            <a:endParaRPr lang="ru-RU"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descr="1619503515_21-phonoteka_org-p-fon-dlya-prezentatsii-deti-i-roditeli-21.jpg"/>
          <p:cNvPicPr>
            <a:picLocks noChangeAspect="1"/>
          </p:cNvPicPr>
          <p:nvPr/>
        </p:nvPicPr>
        <p:blipFill>
          <a:blip r:embed="rId2" cstate="print"/>
          <a:stretch>
            <a:fillRect/>
          </a:stretch>
        </p:blipFill>
        <p:spPr>
          <a:xfrm>
            <a:off x="2028" y="0"/>
            <a:ext cx="9139943" cy="6858000"/>
          </a:xfrm>
          <a:prstGeom prst="rect">
            <a:avLst/>
          </a:prstGeom>
        </p:spPr>
      </p:pic>
      <p:sp>
        <p:nvSpPr>
          <p:cNvPr id="2" name="Заголовок 1"/>
          <p:cNvSpPr>
            <a:spLocks noGrp="1"/>
          </p:cNvSpPr>
          <p:nvPr>
            <p:ph type="title"/>
          </p:nvPr>
        </p:nvSpPr>
        <p:spPr/>
        <p:txBody>
          <a:bodyPr/>
          <a:lstStyle/>
          <a:p>
            <a:r>
              <a:rPr lang="ru-RU" b="1" dirty="0" smtClean="0">
                <a:latin typeface="Times New Roman" panose="02020603050405020304" pitchFamily="18" charset="0"/>
                <a:cs typeface="Times New Roman" panose="02020603050405020304" pitchFamily="18" charset="0"/>
              </a:rPr>
              <a:t>Детский </a:t>
            </a:r>
            <a:r>
              <a:rPr lang="ru-RU" b="1" dirty="0" err="1" smtClean="0">
                <a:latin typeface="Times New Roman" panose="02020603050405020304" pitchFamily="18" charset="0"/>
                <a:cs typeface="Times New Roman" panose="02020603050405020304" pitchFamily="18" charset="0"/>
              </a:rPr>
              <a:t>пилатес</a:t>
            </a:r>
            <a:endParaRPr lang="ru-RU" dirty="0">
              <a:latin typeface="Times New Roman" panose="02020603050405020304" pitchFamily="18" charset="0"/>
              <a:cs typeface="Times New Roman" panose="02020603050405020304" pitchFamily="18" charset="0"/>
            </a:endParaRPr>
          </a:p>
        </p:txBody>
      </p:sp>
      <p:sp>
        <p:nvSpPr>
          <p:cNvPr id="3" name="Содержимое 2"/>
          <p:cNvSpPr>
            <a:spLocks noGrp="1"/>
          </p:cNvSpPr>
          <p:nvPr>
            <p:ph idx="1"/>
          </p:nvPr>
        </p:nvSpPr>
        <p:spPr>
          <a:xfrm>
            <a:off x="457200" y="1600200"/>
            <a:ext cx="6851104" cy="4525963"/>
          </a:xfrm>
        </p:spPr>
        <p:txBody>
          <a:bodyPr>
            <a:normAutofit fontScale="70000" lnSpcReduction="20000"/>
          </a:bodyPr>
          <a:lstStyle/>
          <a:p>
            <a:pPr marL="0" indent="0" algn="just">
              <a:buNone/>
            </a:pPr>
            <a:r>
              <a:rPr lang="ru-RU" dirty="0" smtClean="0">
                <a:latin typeface="Times New Roman" panose="02020603050405020304" pitchFamily="18" charset="0"/>
                <a:cs typeface="Times New Roman" panose="02020603050405020304" pitchFamily="18" charset="0"/>
              </a:rPr>
              <a:t>Детский </a:t>
            </a:r>
            <a:r>
              <a:rPr lang="ru-RU" dirty="0" err="1" smtClean="0">
                <a:latin typeface="Times New Roman" panose="02020603050405020304" pitchFamily="18" charset="0"/>
                <a:cs typeface="Times New Roman" panose="02020603050405020304" pitchFamily="18" charset="0"/>
              </a:rPr>
              <a:t>пилатес</a:t>
            </a:r>
            <a:r>
              <a:rPr lang="ru-RU" dirty="0" smtClean="0">
                <a:latin typeface="Times New Roman" panose="02020603050405020304" pitchFamily="18" charset="0"/>
                <a:cs typeface="Times New Roman" panose="02020603050405020304" pitchFamily="18" charset="0"/>
              </a:rPr>
              <a:t>– специально составленная программа на основе базовых упражнений </a:t>
            </a:r>
            <a:r>
              <a:rPr lang="ru-RU" dirty="0" err="1" smtClean="0">
                <a:latin typeface="Times New Roman" panose="02020603050405020304" pitchFamily="18" charset="0"/>
                <a:cs typeface="Times New Roman" panose="02020603050405020304" pitchFamily="18" charset="0"/>
              </a:rPr>
              <a:t>Pilates</a:t>
            </a:r>
            <a:r>
              <a:rPr lang="ru-RU" dirty="0" smtClean="0">
                <a:latin typeface="Times New Roman" panose="02020603050405020304" pitchFamily="18" charset="0"/>
                <a:cs typeface="Times New Roman" panose="02020603050405020304" pitchFamily="18" charset="0"/>
              </a:rPr>
              <a:t>, адаптированных к детям различного возраста. Для 5-6 летних воспитанников занятия проводятся в игровой форме. Следуя за волшебными героями, они выполняют упражнения, незаметно для себя укрепляя мышцы тела, развивают силу, гибкость, растяжку. Для таких занятий используется всевозможный спортивный инвентарь, подбирается специальная музыка, создающая благоприятную атмосферу. Отличительная особенность </a:t>
            </a:r>
            <a:r>
              <a:rPr lang="ru-RU" dirty="0" err="1" smtClean="0">
                <a:latin typeface="Times New Roman" panose="02020603050405020304" pitchFamily="18" charset="0"/>
                <a:cs typeface="Times New Roman" panose="02020603050405020304" pitchFamily="18" charset="0"/>
              </a:rPr>
              <a:t>пилатеса</a:t>
            </a:r>
            <a:r>
              <a:rPr lang="ru-RU" dirty="0" smtClean="0">
                <a:latin typeface="Times New Roman" panose="02020603050405020304" pitchFamily="18" charset="0"/>
                <a:cs typeface="Times New Roman" panose="02020603050405020304" pitchFamily="18" charset="0"/>
              </a:rPr>
              <a:t> – упражнения делаются плавно, медленно и требуют полной концентрации внимания, контроля за техникой их выполнения и правильным дыханием.</a:t>
            </a:r>
            <a:endParaRPr lang="ru-RU"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descr="1619503515_21-phonoteka_org-p-fon-dlya-prezentatsii-deti-i-roditeli-21.jpg"/>
          <p:cNvPicPr>
            <a:picLocks noChangeAspect="1"/>
          </p:cNvPicPr>
          <p:nvPr/>
        </p:nvPicPr>
        <p:blipFill>
          <a:blip r:embed="rId2" cstate="print"/>
          <a:stretch>
            <a:fillRect/>
          </a:stretch>
        </p:blipFill>
        <p:spPr>
          <a:xfrm>
            <a:off x="2028" y="0"/>
            <a:ext cx="9139943" cy="6858000"/>
          </a:xfrm>
          <a:prstGeom prst="rect">
            <a:avLst/>
          </a:prstGeom>
        </p:spPr>
      </p:pic>
      <p:sp>
        <p:nvSpPr>
          <p:cNvPr id="2" name="Заголовок 1"/>
          <p:cNvSpPr>
            <a:spLocks noGrp="1"/>
          </p:cNvSpPr>
          <p:nvPr>
            <p:ph type="title"/>
          </p:nvPr>
        </p:nvSpPr>
        <p:spPr/>
        <p:txBody>
          <a:bodyPr/>
          <a:lstStyle/>
          <a:p>
            <a:r>
              <a:rPr lang="ru-RU" b="1" dirty="0" err="1" smtClean="0">
                <a:latin typeface="Times New Roman" panose="02020603050405020304" pitchFamily="18" charset="0"/>
                <a:cs typeface="Times New Roman" panose="02020603050405020304" pitchFamily="18" charset="0"/>
              </a:rPr>
              <a:t>Черлидинг</a:t>
            </a:r>
            <a:endParaRPr lang="ru-RU" dirty="0">
              <a:latin typeface="Times New Roman" panose="02020603050405020304" pitchFamily="18" charset="0"/>
              <a:cs typeface="Times New Roman" panose="02020603050405020304" pitchFamily="18" charset="0"/>
            </a:endParaRPr>
          </a:p>
        </p:txBody>
      </p:sp>
      <p:sp>
        <p:nvSpPr>
          <p:cNvPr id="3" name="Содержимое 2"/>
          <p:cNvSpPr>
            <a:spLocks noGrp="1"/>
          </p:cNvSpPr>
          <p:nvPr>
            <p:ph idx="1"/>
          </p:nvPr>
        </p:nvSpPr>
        <p:spPr>
          <a:xfrm>
            <a:off x="457200" y="1600200"/>
            <a:ext cx="7067128" cy="4525963"/>
          </a:xfrm>
        </p:spPr>
        <p:txBody>
          <a:bodyPr>
            <a:normAutofit fontScale="92500" lnSpcReduction="10000"/>
          </a:bodyPr>
          <a:lstStyle/>
          <a:p>
            <a:pPr marL="0" indent="0" algn="just">
              <a:buNone/>
            </a:pPr>
            <a:r>
              <a:rPr lang="ru-RU" dirty="0" err="1" smtClean="0">
                <a:latin typeface="Times New Roman" panose="02020603050405020304" pitchFamily="18" charset="0"/>
                <a:cs typeface="Times New Roman" panose="02020603050405020304" pitchFamily="18" charset="0"/>
              </a:rPr>
              <a:t>Черлидинг</a:t>
            </a:r>
            <a:r>
              <a:rPr lang="ru-RU" dirty="0" smtClean="0">
                <a:latin typeface="Times New Roman" panose="02020603050405020304" pitchFamily="18" charset="0"/>
                <a:cs typeface="Times New Roman" panose="02020603050405020304" pitchFamily="18" charset="0"/>
              </a:rPr>
              <a:t>– зажигательные спортивные танцы с помпонами, сочетающие элементы акробатики, гимнастики, хореографии и танцевального шоу.</a:t>
            </a:r>
            <a:br>
              <a:rPr lang="ru-RU" dirty="0" smtClean="0">
                <a:latin typeface="Times New Roman" panose="02020603050405020304" pitchFamily="18" charset="0"/>
                <a:cs typeface="Times New Roman" panose="02020603050405020304" pitchFamily="18" charset="0"/>
              </a:rPr>
            </a:br>
            <a:r>
              <a:rPr lang="ru-RU" dirty="0" err="1" smtClean="0">
                <a:latin typeface="Times New Roman" panose="02020603050405020304" pitchFamily="18" charset="0"/>
                <a:cs typeface="Times New Roman" panose="02020603050405020304" pitchFamily="18" charset="0"/>
              </a:rPr>
              <a:t>Черлидинг</a:t>
            </a:r>
            <a:r>
              <a:rPr lang="ru-RU" dirty="0" smtClean="0">
                <a:latin typeface="Times New Roman" panose="02020603050405020304" pitchFamily="18" charset="0"/>
                <a:cs typeface="Times New Roman" panose="02020603050405020304" pitchFamily="18" charset="0"/>
              </a:rPr>
              <a:t> развивает творческие и двигательные способности и навыки дошкольников, позволяет увеличить объем двигательной активности  детей в режиме дня, формирует навыки общения в коллективной деятельности.</a:t>
            </a:r>
            <a:endParaRPr lang="ru-RU"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descr="1619503515_21-phonoteka_org-p-fon-dlya-prezentatsii-deti-i-roditeli-21.jpg"/>
          <p:cNvPicPr>
            <a:picLocks noChangeAspect="1"/>
          </p:cNvPicPr>
          <p:nvPr/>
        </p:nvPicPr>
        <p:blipFill>
          <a:blip r:embed="rId2" cstate="print"/>
          <a:stretch>
            <a:fillRect/>
          </a:stretch>
        </p:blipFill>
        <p:spPr>
          <a:xfrm>
            <a:off x="2028" y="0"/>
            <a:ext cx="9139943" cy="6858000"/>
          </a:xfrm>
          <a:prstGeom prst="rect">
            <a:avLst/>
          </a:prstGeom>
        </p:spPr>
      </p:pic>
      <p:sp>
        <p:nvSpPr>
          <p:cNvPr id="2" name="Заголовок 1"/>
          <p:cNvSpPr>
            <a:spLocks noGrp="1"/>
          </p:cNvSpPr>
          <p:nvPr>
            <p:ph type="title"/>
          </p:nvPr>
        </p:nvSpPr>
        <p:spPr/>
        <p:txBody>
          <a:bodyPr/>
          <a:lstStyle/>
          <a:p>
            <a:r>
              <a:rPr lang="ru-RU" b="1" dirty="0" err="1" smtClean="0">
                <a:latin typeface="Times New Roman" panose="02020603050405020304" pitchFamily="18" charset="0"/>
                <a:cs typeface="Times New Roman" panose="02020603050405020304" pitchFamily="18" charset="0"/>
              </a:rPr>
              <a:t>Сорси</a:t>
            </a:r>
            <a:endParaRPr lang="ru-RU" b="1" dirty="0">
              <a:latin typeface="Times New Roman" panose="02020603050405020304" pitchFamily="18" charset="0"/>
              <a:cs typeface="Times New Roman" panose="02020603050405020304" pitchFamily="18" charset="0"/>
            </a:endParaRPr>
          </a:p>
        </p:txBody>
      </p:sp>
      <p:sp>
        <p:nvSpPr>
          <p:cNvPr id="3" name="Содержимое 2"/>
          <p:cNvSpPr>
            <a:spLocks noGrp="1"/>
          </p:cNvSpPr>
          <p:nvPr>
            <p:ph idx="1"/>
          </p:nvPr>
        </p:nvSpPr>
        <p:spPr>
          <a:xfrm>
            <a:off x="457200" y="1600200"/>
            <a:ext cx="6995120" cy="4525963"/>
          </a:xfrm>
        </p:spPr>
        <p:txBody>
          <a:bodyPr>
            <a:normAutofit fontScale="92500" lnSpcReduction="20000"/>
          </a:bodyPr>
          <a:lstStyle/>
          <a:p>
            <a:pPr marL="0" indent="0" algn="just">
              <a:buNone/>
            </a:pPr>
            <a:r>
              <a:rPr lang="ru-RU" dirty="0" err="1" smtClean="0">
                <a:latin typeface="Times New Roman" panose="02020603050405020304" pitchFamily="18" charset="0"/>
                <a:cs typeface="Times New Roman" panose="02020603050405020304" pitchFamily="18" charset="0"/>
              </a:rPr>
              <a:t>Сорси</a:t>
            </a:r>
            <a:r>
              <a:rPr lang="ru-RU" dirty="0" smtClean="0">
                <a:latin typeface="Times New Roman" panose="02020603050405020304" pitchFamily="18" charset="0"/>
                <a:cs typeface="Times New Roman" panose="02020603050405020304" pitchFamily="18" charset="0"/>
              </a:rPr>
              <a:t> – современная игра, включающая в себя синтез различных видов деятельности объединенных одним общим сюжетом. Знакомые упражнения наполняются новыми структурными частями стимулирующие творческий потенциал ребенка. В двигательной активности ребенок опирается на самостоятельную деятельность в условиях созданной взрослым развивающей среды.</a:t>
            </a:r>
            <a:endParaRPr lang="ru-RU"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descr="1619503515_21-phonoteka_org-p-fon-dlya-prezentatsii-deti-i-roditeli-21.jpg"/>
          <p:cNvPicPr>
            <a:picLocks noChangeAspect="1"/>
          </p:cNvPicPr>
          <p:nvPr/>
        </p:nvPicPr>
        <p:blipFill>
          <a:blip r:embed="rId2" cstate="print"/>
          <a:stretch>
            <a:fillRect/>
          </a:stretch>
        </p:blipFill>
        <p:spPr>
          <a:xfrm>
            <a:off x="2028" y="0"/>
            <a:ext cx="9139943" cy="6858000"/>
          </a:xfrm>
          <a:prstGeom prst="rect">
            <a:avLst/>
          </a:prstGeom>
        </p:spPr>
      </p:pic>
      <p:sp>
        <p:nvSpPr>
          <p:cNvPr id="2" name="Заголовок 1"/>
          <p:cNvSpPr>
            <a:spLocks noGrp="1"/>
          </p:cNvSpPr>
          <p:nvPr>
            <p:ph type="title"/>
          </p:nvPr>
        </p:nvSpPr>
        <p:spPr/>
        <p:txBody>
          <a:bodyPr/>
          <a:lstStyle/>
          <a:p>
            <a:r>
              <a:rPr lang="ru-RU" b="1" dirty="0" err="1" smtClean="0">
                <a:latin typeface="Times New Roman" panose="02020603050405020304" pitchFamily="18" charset="0"/>
                <a:cs typeface="Times New Roman" panose="02020603050405020304" pitchFamily="18" charset="0"/>
              </a:rPr>
              <a:t>Фрироуп</a:t>
            </a:r>
            <a:r>
              <a:rPr lang="ru-RU" dirty="0" smtClean="0">
                <a:latin typeface="Times New Roman" panose="02020603050405020304" pitchFamily="18" charset="0"/>
                <a:cs typeface="Times New Roman" panose="02020603050405020304" pitchFamily="18" charset="0"/>
              </a:rPr>
              <a:t> </a:t>
            </a:r>
            <a:endParaRPr lang="ru-RU" dirty="0">
              <a:latin typeface="Times New Roman" panose="02020603050405020304" pitchFamily="18" charset="0"/>
              <a:cs typeface="Times New Roman" panose="02020603050405020304" pitchFamily="18" charset="0"/>
            </a:endParaRPr>
          </a:p>
        </p:txBody>
      </p:sp>
      <p:sp>
        <p:nvSpPr>
          <p:cNvPr id="3" name="Содержимое 2"/>
          <p:cNvSpPr>
            <a:spLocks noGrp="1"/>
          </p:cNvSpPr>
          <p:nvPr>
            <p:ph idx="1"/>
          </p:nvPr>
        </p:nvSpPr>
        <p:spPr>
          <a:xfrm>
            <a:off x="457200" y="1600200"/>
            <a:ext cx="6995120" cy="4525963"/>
          </a:xfrm>
        </p:spPr>
        <p:txBody>
          <a:bodyPr>
            <a:normAutofit/>
          </a:bodyPr>
          <a:lstStyle/>
          <a:p>
            <a:pPr marL="0" indent="0" algn="just">
              <a:buNone/>
            </a:pPr>
            <a:r>
              <a:rPr lang="ru-RU" dirty="0" err="1" smtClean="0">
                <a:latin typeface="Times New Roman" panose="02020603050405020304" pitchFamily="18" charset="0"/>
                <a:cs typeface="Times New Roman" panose="02020603050405020304" pitchFamily="18" charset="0"/>
              </a:rPr>
              <a:t>Фрироуп</a:t>
            </a:r>
            <a:r>
              <a:rPr lang="ru-RU" dirty="0" smtClean="0">
                <a:latin typeface="Times New Roman" panose="02020603050405020304" pitchFamily="18" charset="0"/>
                <a:cs typeface="Times New Roman" panose="02020603050405020304" pitchFamily="18" charset="0"/>
              </a:rPr>
              <a:t> – это новый  вид двигательной активности с элементами спорта, основанный на преодолении участниками специальных дистанций, состоящих из веревочных элементов, без касаний контрольных поверхностей (земли). </a:t>
            </a:r>
            <a:endParaRPr lang="ru-RU"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descr="1619503515_21-phonoteka_org-p-fon-dlya-prezentatsii-deti-i-roditeli-21.jpg"/>
          <p:cNvPicPr>
            <a:picLocks noChangeAspect="1"/>
          </p:cNvPicPr>
          <p:nvPr/>
        </p:nvPicPr>
        <p:blipFill>
          <a:blip r:embed="rId2" cstate="print"/>
          <a:stretch>
            <a:fillRect/>
          </a:stretch>
        </p:blipFill>
        <p:spPr>
          <a:xfrm>
            <a:off x="0" y="0"/>
            <a:ext cx="9139943" cy="6858000"/>
          </a:xfrm>
          <a:prstGeom prst="rect">
            <a:avLst/>
          </a:prstGeom>
        </p:spPr>
      </p:pic>
      <p:sp>
        <p:nvSpPr>
          <p:cNvPr id="2" name="Заголовок 1"/>
          <p:cNvSpPr>
            <a:spLocks noGrp="1"/>
          </p:cNvSpPr>
          <p:nvPr>
            <p:ph type="title"/>
          </p:nvPr>
        </p:nvSpPr>
        <p:spPr/>
        <p:txBody>
          <a:bodyPr/>
          <a:lstStyle/>
          <a:p>
            <a:r>
              <a:rPr lang="ru-RU" b="1" dirty="0" smtClean="0">
                <a:latin typeface="Times New Roman" panose="02020603050405020304" pitchFamily="18" charset="0"/>
                <a:cs typeface="Times New Roman" panose="02020603050405020304" pitchFamily="18" charset="0"/>
              </a:rPr>
              <a:t>Вывод</a:t>
            </a:r>
            <a:endParaRPr lang="ru-RU" b="1" dirty="0">
              <a:latin typeface="Times New Roman" panose="02020603050405020304" pitchFamily="18" charset="0"/>
              <a:cs typeface="Times New Roman" panose="02020603050405020304" pitchFamily="18" charset="0"/>
            </a:endParaRPr>
          </a:p>
        </p:txBody>
      </p:sp>
      <p:sp>
        <p:nvSpPr>
          <p:cNvPr id="3" name="Содержимое 2"/>
          <p:cNvSpPr>
            <a:spLocks noGrp="1"/>
          </p:cNvSpPr>
          <p:nvPr>
            <p:ph idx="1"/>
          </p:nvPr>
        </p:nvSpPr>
        <p:spPr>
          <a:xfrm>
            <a:off x="683568" y="1692276"/>
            <a:ext cx="6563072" cy="4525963"/>
          </a:xfrm>
        </p:spPr>
        <p:txBody>
          <a:bodyPr>
            <a:normAutofit/>
          </a:bodyPr>
          <a:lstStyle/>
          <a:p>
            <a:pPr marL="0" indent="0" algn="just">
              <a:buNone/>
            </a:pPr>
            <a:r>
              <a:rPr lang="ru-RU" dirty="0" smtClean="0">
                <a:latin typeface="Times New Roman" panose="02020603050405020304" pitchFamily="18" charset="0"/>
                <a:cs typeface="Times New Roman" panose="02020603050405020304" pitchFamily="18" charset="0"/>
              </a:rPr>
              <a:t>Таким образом, добиться успехов в укреплении здоровья и полноценном физическом развитии дошкольников, их двигательной активности можно только при использовании разнообразных инновационных технологий.</a:t>
            </a:r>
            <a:endParaRPr lang="ru-RU"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descr="1619503515_21-phonoteka_org-p-fon-dlya-prezentatsii-deti-i-roditeli-21.jpg"/>
          <p:cNvPicPr>
            <a:picLocks noChangeAspect="1"/>
          </p:cNvPicPr>
          <p:nvPr/>
        </p:nvPicPr>
        <p:blipFill>
          <a:blip r:embed="rId2" cstate="print"/>
          <a:stretch>
            <a:fillRect/>
          </a:stretch>
        </p:blipFill>
        <p:spPr>
          <a:xfrm>
            <a:off x="2028" y="0"/>
            <a:ext cx="9139943" cy="6858000"/>
          </a:xfrm>
          <a:prstGeom prst="rect">
            <a:avLst/>
          </a:prstGeom>
        </p:spPr>
      </p:pic>
      <p:sp>
        <p:nvSpPr>
          <p:cNvPr id="3" name="Содержимое 2"/>
          <p:cNvSpPr>
            <a:spLocks noGrp="1"/>
          </p:cNvSpPr>
          <p:nvPr>
            <p:ph idx="1"/>
          </p:nvPr>
        </p:nvSpPr>
        <p:spPr>
          <a:xfrm>
            <a:off x="467544" y="2708920"/>
            <a:ext cx="7427168" cy="1180728"/>
          </a:xfrm>
        </p:spPr>
        <p:txBody>
          <a:bodyPr>
            <a:normAutofit fontScale="92500"/>
          </a:bodyPr>
          <a:lstStyle/>
          <a:p>
            <a:pPr algn="ctr">
              <a:buNone/>
            </a:pPr>
            <a:r>
              <a:rPr lang="ru-RU" sz="4400" b="1" dirty="0" smtClean="0">
                <a:latin typeface="Times New Roman" panose="02020603050405020304" pitchFamily="18" charset="0"/>
                <a:cs typeface="Times New Roman" panose="02020603050405020304" pitchFamily="18" charset="0"/>
              </a:rPr>
              <a:t>СПАСИБО ЗА ВНИМАНИЕ</a:t>
            </a:r>
            <a:endParaRPr lang="ru-RU" sz="4400" b="1"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descr="1619503515_21-phonoteka_org-p-fon-dlya-prezentatsii-deti-i-roditeli-21.jpg"/>
          <p:cNvPicPr>
            <a:picLocks noChangeAspect="1"/>
          </p:cNvPicPr>
          <p:nvPr/>
        </p:nvPicPr>
        <p:blipFill>
          <a:blip r:embed="rId2" cstate="print"/>
          <a:stretch>
            <a:fillRect/>
          </a:stretch>
        </p:blipFill>
        <p:spPr>
          <a:xfrm>
            <a:off x="2028" y="0"/>
            <a:ext cx="9139943" cy="6858000"/>
          </a:xfrm>
          <a:prstGeom prst="rect">
            <a:avLst/>
          </a:prstGeom>
        </p:spPr>
      </p:pic>
      <p:sp>
        <p:nvSpPr>
          <p:cNvPr id="2" name="Заголовок 1"/>
          <p:cNvSpPr>
            <a:spLocks noGrp="1"/>
          </p:cNvSpPr>
          <p:nvPr>
            <p:ph type="title"/>
          </p:nvPr>
        </p:nvSpPr>
        <p:spPr/>
        <p:txBody>
          <a:bodyPr/>
          <a:lstStyle/>
          <a:p>
            <a:r>
              <a:rPr lang="ru-RU" b="1" dirty="0" smtClean="0">
                <a:latin typeface="Times New Roman" panose="02020603050405020304" pitchFamily="18" charset="0"/>
                <a:cs typeface="Times New Roman" panose="02020603050405020304" pitchFamily="18" charset="0"/>
              </a:rPr>
              <a:t>Инновационные подходы</a:t>
            </a:r>
            <a:endParaRPr lang="ru-RU" b="1" dirty="0">
              <a:latin typeface="Times New Roman" panose="02020603050405020304" pitchFamily="18" charset="0"/>
              <a:cs typeface="Times New Roman" panose="02020603050405020304" pitchFamily="18" charset="0"/>
            </a:endParaRPr>
          </a:p>
        </p:txBody>
      </p:sp>
      <p:sp>
        <p:nvSpPr>
          <p:cNvPr id="3" name="Содержимое 2"/>
          <p:cNvSpPr>
            <a:spLocks noGrp="1"/>
          </p:cNvSpPr>
          <p:nvPr>
            <p:ph idx="1"/>
          </p:nvPr>
        </p:nvSpPr>
        <p:spPr>
          <a:xfrm>
            <a:off x="457200" y="1417638"/>
            <a:ext cx="6995120" cy="5107706"/>
          </a:xfrm>
        </p:spPr>
        <p:txBody>
          <a:bodyPr>
            <a:normAutofit fontScale="77500" lnSpcReduction="20000"/>
          </a:bodyPr>
          <a:lstStyle/>
          <a:p>
            <a:pPr marL="0" indent="0" algn="just">
              <a:buNone/>
            </a:pPr>
            <a:r>
              <a:rPr lang="ru-RU" dirty="0" smtClean="0">
                <a:latin typeface="Times New Roman" panose="02020603050405020304" pitchFamily="18" charset="0"/>
                <a:cs typeface="Times New Roman" panose="02020603050405020304" pitchFamily="18" charset="0"/>
              </a:rPr>
              <a:t>Физическое воспитание занимает важное место в системе дошкольного образования, являясь основным фактором укрепления здоровья и всестороннего развития личности ребенка. В последние годы наблюдается устойчивая тенденция к существенному снижению показателей здоровья, физического развития и двигательной подготовленности детей дошкольного возраста, что обусловлено ухудшением социально-экономических и экологических условий жизни, несбалансированным питанием, несовершенством системы медицинского обслуживания, недостаточным финансированием образовательных учреждений и многими другими факторами.</a:t>
            </a:r>
            <a:endParaRPr lang="ru-RU"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descr="1619503515_21-phonoteka_org-p-fon-dlya-prezentatsii-deti-i-roditeli-21.jpg"/>
          <p:cNvPicPr>
            <a:picLocks noChangeAspect="1"/>
          </p:cNvPicPr>
          <p:nvPr/>
        </p:nvPicPr>
        <p:blipFill>
          <a:blip r:embed="rId2" cstate="print"/>
          <a:stretch>
            <a:fillRect/>
          </a:stretch>
        </p:blipFill>
        <p:spPr>
          <a:xfrm>
            <a:off x="2028" y="0"/>
            <a:ext cx="9139943" cy="6858000"/>
          </a:xfrm>
          <a:prstGeom prst="rect">
            <a:avLst/>
          </a:prstGeom>
        </p:spPr>
      </p:pic>
      <p:sp>
        <p:nvSpPr>
          <p:cNvPr id="2" name="Заголовок 1"/>
          <p:cNvSpPr>
            <a:spLocks noGrp="1"/>
          </p:cNvSpPr>
          <p:nvPr>
            <p:ph type="title"/>
          </p:nvPr>
        </p:nvSpPr>
        <p:spPr/>
        <p:txBody>
          <a:bodyPr/>
          <a:lstStyle/>
          <a:p>
            <a:r>
              <a:rPr lang="ru-RU" b="1" dirty="0" smtClean="0">
                <a:latin typeface="Times New Roman" panose="02020603050405020304" pitchFamily="18" charset="0"/>
                <a:cs typeface="Times New Roman" panose="02020603050405020304" pitchFamily="18" charset="0"/>
              </a:rPr>
              <a:t>Инновационные подходы</a:t>
            </a:r>
            <a:endParaRPr lang="ru-RU" b="1" dirty="0">
              <a:latin typeface="Times New Roman" panose="02020603050405020304" pitchFamily="18" charset="0"/>
              <a:cs typeface="Times New Roman" panose="02020603050405020304" pitchFamily="18" charset="0"/>
            </a:endParaRPr>
          </a:p>
        </p:txBody>
      </p:sp>
      <p:sp>
        <p:nvSpPr>
          <p:cNvPr id="3" name="Содержимое 2"/>
          <p:cNvSpPr>
            <a:spLocks noGrp="1"/>
          </p:cNvSpPr>
          <p:nvPr>
            <p:ph idx="1"/>
          </p:nvPr>
        </p:nvSpPr>
        <p:spPr>
          <a:xfrm>
            <a:off x="457200" y="1600200"/>
            <a:ext cx="7067128" cy="4525963"/>
          </a:xfrm>
        </p:spPr>
        <p:txBody>
          <a:bodyPr>
            <a:normAutofit fontScale="77500" lnSpcReduction="20000"/>
          </a:bodyPr>
          <a:lstStyle/>
          <a:p>
            <a:pPr marL="0" indent="0" algn="just">
              <a:buNone/>
            </a:pPr>
            <a:r>
              <a:rPr lang="ru-RU" dirty="0" smtClean="0"/>
              <a:t>В связи с этим особое внимание уделяется обновлению содержания образования по физическому воспитанию детей дошкольного возраста. Для дошкольных учреждений разработано множество программ по физической культуре, в том числе авторских, и каждая из них имеет свои особенности. Все они направлены на решение задач охраны и укрепления здоровья ребенка, повышение его функциональных возможностей, уровня физической и двигательной подготовленности, при этом отличаются содержанием, объемом и подачей двигательного материала.</a:t>
            </a:r>
            <a:endParaRPr lang="ru-RU"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descr="1619503515_21-phonoteka_org-p-fon-dlya-prezentatsii-deti-i-roditeli-21.jpg"/>
          <p:cNvPicPr>
            <a:picLocks noChangeAspect="1"/>
          </p:cNvPicPr>
          <p:nvPr/>
        </p:nvPicPr>
        <p:blipFill>
          <a:blip r:embed="rId2" cstate="print"/>
          <a:stretch>
            <a:fillRect/>
          </a:stretch>
        </p:blipFill>
        <p:spPr>
          <a:xfrm>
            <a:off x="2028" y="0"/>
            <a:ext cx="9139943" cy="6858000"/>
          </a:xfrm>
          <a:prstGeom prst="rect">
            <a:avLst/>
          </a:prstGeom>
        </p:spPr>
      </p:pic>
      <p:sp>
        <p:nvSpPr>
          <p:cNvPr id="2" name="Заголовок 1"/>
          <p:cNvSpPr>
            <a:spLocks noGrp="1"/>
          </p:cNvSpPr>
          <p:nvPr>
            <p:ph type="title"/>
          </p:nvPr>
        </p:nvSpPr>
        <p:spPr/>
        <p:txBody>
          <a:bodyPr/>
          <a:lstStyle/>
          <a:p>
            <a:r>
              <a:rPr lang="ru-RU" b="1" dirty="0" smtClean="0">
                <a:latin typeface="Times New Roman" panose="02020603050405020304" pitchFamily="18" charset="0"/>
                <a:cs typeface="Times New Roman" panose="02020603050405020304" pitchFamily="18" charset="0"/>
              </a:rPr>
              <a:t>Инновационные подходы</a:t>
            </a:r>
            <a:endParaRPr lang="ru-RU" b="1" dirty="0">
              <a:latin typeface="Times New Roman" panose="02020603050405020304" pitchFamily="18" charset="0"/>
              <a:cs typeface="Times New Roman" panose="02020603050405020304" pitchFamily="18" charset="0"/>
            </a:endParaRPr>
          </a:p>
        </p:txBody>
      </p:sp>
      <p:sp>
        <p:nvSpPr>
          <p:cNvPr id="3" name="Содержимое 2"/>
          <p:cNvSpPr>
            <a:spLocks noGrp="1"/>
          </p:cNvSpPr>
          <p:nvPr>
            <p:ph idx="1"/>
          </p:nvPr>
        </p:nvSpPr>
        <p:spPr>
          <a:xfrm>
            <a:off x="457200" y="1600200"/>
            <a:ext cx="7067128" cy="4525963"/>
          </a:xfrm>
        </p:spPr>
        <p:txBody>
          <a:bodyPr>
            <a:normAutofit fontScale="70000" lnSpcReduction="20000"/>
          </a:bodyPr>
          <a:lstStyle/>
          <a:p>
            <a:pPr marL="0" indent="0" algn="just">
              <a:buNone/>
            </a:pPr>
            <a:r>
              <a:rPr lang="ru-RU" dirty="0" smtClean="0"/>
              <a:t>На сегодняшний день традиционное образование нуждается в особом подходе в организации учебной деятельности-использовании инноваций, способствующих разнообразию и пополнению образовательного процесса качественно новым содержанием. Многие дошкольные образовательные учреждения наряду с традиционными средствами и формами работы применяют нетрадиционные. На физкультурных занятиях широко используются элементы фольклора, игрового </a:t>
            </a:r>
            <a:r>
              <a:rPr lang="ru-RU" dirty="0" err="1" smtClean="0"/>
              <a:t>стретчинга</a:t>
            </a:r>
            <a:r>
              <a:rPr lang="ru-RU" dirty="0" smtClean="0"/>
              <a:t> и др. Поэтому, одной из основных задач обновления содержания физического воспитания дошкольников является определение стратегических линий введения инноваций. Приведем ряд примеров:</a:t>
            </a:r>
            <a:endParaRPr lang="ru-RU"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descr="1619503515_21-phonoteka_org-p-fon-dlya-prezentatsii-deti-i-roditeli-21.jpg"/>
          <p:cNvPicPr>
            <a:picLocks noChangeAspect="1"/>
          </p:cNvPicPr>
          <p:nvPr/>
        </p:nvPicPr>
        <p:blipFill>
          <a:blip r:embed="rId2" cstate="print"/>
          <a:stretch>
            <a:fillRect/>
          </a:stretch>
        </p:blipFill>
        <p:spPr>
          <a:xfrm>
            <a:off x="2028" y="0"/>
            <a:ext cx="9139943" cy="6858000"/>
          </a:xfrm>
          <a:prstGeom prst="rect">
            <a:avLst/>
          </a:prstGeom>
        </p:spPr>
      </p:pic>
      <p:sp>
        <p:nvSpPr>
          <p:cNvPr id="2" name="Заголовок 1"/>
          <p:cNvSpPr>
            <a:spLocks noGrp="1"/>
          </p:cNvSpPr>
          <p:nvPr>
            <p:ph type="title"/>
          </p:nvPr>
        </p:nvSpPr>
        <p:spPr/>
        <p:txBody>
          <a:bodyPr/>
          <a:lstStyle/>
          <a:p>
            <a:r>
              <a:rPr lang="ru-RU" b="1" dirty="0" smtClean="0">
                <a:latin typeface="Times New Roman" panose="02020603050405020304" pitchFamily="18" charset="0"/>
                <a:cs typeface="Times New Roman" panose="02020603050405020304" pitchFamily="18" charset="0"/>
              </a:rPr>
              <a:t>Детский фитнес</a:t>
            </a:r>
            <a:endParaRPr lang="ru-RU" dirty="0">
              <a:latin typeface="Times New Roman" panose="02020603050405020304" pitchFamily="18" charset="0"/>
              <a:cs typeface="Times New Roman" panose="02020603050405020304" pitchFamily="18" charset="0"/>
            </a:endParaRPr>
          </a:p>
        </p:txBody>
      </p:sp>
      <p:pic>
        <p:nvPicPr>
          <p:cNvPr id="5" name="Содержимое 4" descr="iпркеп.jpg"/>
          <p:cNvPicPr>
            <a:picLocks noGrp="1" noChangeAspect="1"/>
          </p:cNvPicPr>
          <p:nvPr>
            <p:ph idx="1"/>
          </p:nvPr>
        </p:nvPicPr>
        <p:blipFill>
          <a:blip r:embed="rId3" cstate="print"/>
          <a:stretch>
            <a:fillRect/>
          </a:stretch>
        </p:blipFill>
        <p:spPr>
          <a:xfrm>
            <a:off x="1547664" y="2060848"/>
            <a:ext cx="5273947" cy="3952372"/>
          </a:xfr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descr="1619503515_21-phonoteka_org-p-fon-dlya-prezentatsii-deti-i-roditeli-21.jpg"/>
          <p:cNvPicPr>
            <a:picLocks noChangeAspect="1"/>
          </p:cNvPicPr>
          <p:nvPr/>
        </p:nvPicPr>
        <p:blipFill>
          <a:blip r:embed="rId2" cstate="print"/>
          <a:stretch>
            <a:fillRect/>
          </a:stretch>
        </p:blipFill>
        <p:spPr>
          <a:xfrm>
            <a:off x="2028" y="0"/>
            <a:ext cx="9139943" cy="6858000"/>
          </a:xfrm>
          <a:prstGeom prst="rect">
            <a:avLst/>
          </a:prstGeom>
        </p:spPr>
      </p:pic>
      <p:sp>
        <p:nvSpPr>
          <p:cNvPr id="2" name="Заголовок 1"/>
          <p:cNvSpPr>
            <a:spLocks noGrp="1"/>
          </p:cNvSpPr>
          <p:nvPr>
            <p:ph type="title"/>
          </p:nvPr>
        </p:nvSpPr>
        <p:spPr/>
        <p:txBody>
          <a:bodyPr/>
          <a:lstStyle/>
          <a:p>
            <a:r>
              <a:rPr lang="ru-RU" b="1" dirty="0" smtClean="0">
                <a:latin typeface="Times New Roman" panose="02020603050405020304" pitchFamily="18" charset="0"/>
                <a:cs typeface="Times New Roman" panose="02020603050405020304" pitchFamily="18" charset="0"/>
              </a:rPr>
              <a:t>Детский фитнес</a:t>
            </a:r>
            <a:endParaRPr lang="ru-RU" dirty="0">
              <a:latin typeface="Times New Roman" panose="02020603050405020304" pitchFamily="18" charset="0"/>
              <a:cs typeface="Times New Roman" panose="02020603050405020304" pitchFamily="18" charset="0"/>
            </a:endParaRPr>
          </a:p>
        </p:txBody>
      </p:sp>
      <p:sp>
        <p:nvSpPr>
          <p:cNvPr id="3" name="Содержимое 2"/>
          <p:cNvSpPr>
            <a:spLocks noGrp="1"/>
          </p:cNvSpPr>
          <p:nvPr>
            <p:ph idx="1"/>
          </p:nvPr>
        </p:nvSpPr>
        <p:spPr>
          <a:xfrm>
            <a:off x="457200" y="1600200"/>
            <a:ext cx="7067128" cy="4525963"/>
          </a:xfrm>
        </p:spPr>
        <p:txBody>
          <a:bodyPr>
            <a:normAutofit fontScale="77500" lnSpcReduction="20000"/>
          </a:bodyPr>
          <a:lstStyle/>
          <a:p>
            <a:pPr marL="0" indent="0" algn="just">
              <a:buNone/>
            </a:pPr>
            <a:r>
              <a:rPr lang="ru-RU" b="1" dirty="0" smtClean="0"/>
              <a:t>Детский фитнес</a:t>
            </a:r>
            <a:r>
              <a:rPr lang="ru-RU" dirty="0" smtClean="0"/>
              <a:t> – это система мероприятий направленных на поддержание и</a:t>
            </a:r>
            <a:br>
              <a:rPr lang="ru-RU" dirty="0" smtClean="0"/>
            </a:br>
            <a:r>
              <a:rPr lang="ru-RU" dirty="0" smtClean="0"/>
              <a:t>укрепление здоровья нормальное физическое и психическое здоровье, его социальную адаптацию. Использование элементов детского фитнеса в ДОУ (на занятиях по физкультуре, в рамках дополнительного образования) позволяет повысить объем двигательной активности, уровень физической подготовленности, знакомит с возможностями тела, учит получать удовольствие и уверенность от движений и физической деятельности, усиливает интерес к занятиям физическими упражнениями и, как следствие, укрепляет здоровье детей.</a:t>
            </a:r>
            <a:endParaRPr lang="ru-RU"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descr="1619503515_21-phonoteka_org-p-fon-dlya-prezentatsii-deti-i-roditeli-21.jpg"/>
          <p:cNvPicPr>
            <a:picLocks noChangeAspect="1"/>
          </p:cNvPicPr>
          <p:nvPr/>
        </p:nvPicPr>
        <p:blipFill>
          <a:blip r:embed="rId2" cstate="print"/>
          <a:stretch>
            <a:fillRect/>
          </a:stretch>
        </p:blipFill>
        <p:spPr>
          <a:xfrm>
            <a:off x="2028" y="0"/>
            <a:ext cx="9139943" cy="6858000"/>
          </a:xfrm>
          <a:prstGeom prst="rect">
            <a:avLst/>
          </a:prstGeom>
        </p:spPr>
      </p:pic>
      <p:sp>
        <p:nvSpPr>
          <p:cNvPr id="2" name="Заголовок 1"/>
          <p:cNvSpPr>
            <a:spLocks noGrp="1"/>
          </p:cNvSpPr>
          <p:nvPr>
            <p:ph type="title"/>
          </p:nvPr>
        </p:nvSpPr>
        <p:spPr/>
        <p:txBody>
          <a:bodyPr/>
          <a:lstStyle/>
          <a:p>
            <a:r>
              <a:rPr lang="ru-RU" b="1" dirty="0" smtClean="0">
                <a:latin typeface="Times New Roman" panose="02020603050405020304" pitchFamily="18" charset="0"/>
                <a:cs typeface="Times New Roman" panose="02020603050405020304" pitchFamily="18" charset="0"/>
              </a:rPr>
              <a:t>Детский фитнес</a:t>
            </a:r>
            <a:endParaRPr lang="ru-RU" dirty="0">
              <a:latin typeface="Times New Roman" panose="02020603050405020304" pitchFamily="18" charset="0"/>
              <a:cs typeface="Times New Roman" panose="02020603050405020304" pitchFamily="18" charset="0"/>
            </a:endParaRPr>
          </a:p>
        </p:txBody>
      </p:sp>
      <p:sp>
        <p:nvSpPr>
          <p:cNvPr id="3" name="Содержимое 2"/>
          <p:cNvSpPr>
            <a:spLocks noGrp="1"/>
          </p:cNvSpPr>
          <p:nvPr>
            <p:ph idx="1"/>
          </p:nvPr>
        </p:nvSpPr>
        <p:spPr>
          <a:xfrm>
            <a:off x="457200" y="1600200"/>
            <a:ext cx="6923112" cy="4525963"/>
          </a:xfrm>
        </p:spPr>
        <p:txBody>
          <a:bodyPr>
            <a:normAutofit fontScale="85000" lnSpcReduction="20000"/>
          </a:bodyPr>
          <a:lstStyle/>
          <a:p>
            <a:pPr marL="0" indent="0">
              <a:buNone/>
            </a:pPr>
            <a:r>
              <a:rPr lang="ru-RU" dirty="0" smtClean="0">
                <a:latin typeface="Times New Roman" panose="02020603050405020304" pitchFamily="18" charset="0"/>
                <a:cs typeface="Times New Roman" panose="02020603050405020304" pitchFamily="18" charset="0"/>
              </a:rPr>
              <a:t>В последние годы спектр фитнес-технологий, используемых в работе с детьми, значительно расширился</a:t>
            </a:r>
            <a:r>
              <a:rPr lang="ru-RU" dirty="0" smtClean="0">
                <a:latin typeface="Times New Roman" panose="02020603050405020304" pitchFamily="18" charset="0"/>
                <a:cs typeface="Times New Roman" panose="02020603050405020304" pitchFamily="18" charset="0"/>
              </a:rPr>
              <a:t>:</a:t>
            </a:r>
          </a:p>
          <a:p>
            <a:pPr marL="0" indent="0">
              <a:buNone/>
            </a:pPr>
            <a:r>
              <a:rPr lang="ru-RU" dirty="0" smtClean="0">
                <a:latin typeface="Times New Roman" panose="02020603050405020304" pitchFamily="18" charset="0"/>
                <a:cs typeface="Times New Roman" panose="02020603050405020304" pitchFamily="18" charset="0"/>
              </a:rPr>
              <a:t/>
            </a:r>
            <a:br>
              <a:rPr lang="ru-RU" dirty="0" smtClean="0">
                <a:latin typeface="Times New Roman" panose="02020603050405020304" pitchFamily="18" charset="0"/>
                <a:cs typeface="Times New Roman" panose="02020603050405020304" pitchFamily="18" charset="0"/>
              </a:rPr>
            </a:br>
            <a:r>
              <a:rPr lang="ru-RU" dirty="0" smtClean="0">
                <a:latin typeface="Times New Roman" panose="02020603050405020304" pitchFamily="18" charset="0"/>
                <a:cs typeface="Times New Roman" panose="02020603050405020304" pitchFamily="18" charset="0"/>
              </a:rPr>
              <a:t>1. занятия на тренажерах;</a:t>
            </a:r>
            <a:br>
              <a:rPr lang="ru-RU" dirty="0" smtClean="0">
                <a:latin typeface="Times New Roman" panose="02020603050405020304" pitchFamily="18" charset="0"/>
                <a:cs typeface="Times New Roman" panose="02020603050405020304" pitchFamily="18" charset="0"/>
              </a:rPr>
            </a:br>
            <a:r>
              <a:rPr lang="ru-RU" dirty="0" smtClean="0">
                <a:latin typeface="Times New Roman" panose="02020603050405020304" pitchFamily="18" charset="0"/>
                <a:cs typeface="Times New Roman" panose="02020603050405020304" pitchFamily="18" charset="0"/>
              </a:rPr>
              <a:t>2. игровой </a:t>
            </a:r>
            <a:r>
              <a:rPr lang="ru-RU" dirty="0" err="1" smtClean="0">
                <a:latin typeface="Times New Roman" panose="02020603050405020304" pitchFamily="18" charset="0"/>
                <a:cs typeface="Times New Roman" panose="02020603050405020304" pitchFamily="18" charset="0"/>
              </a:rPr>
              <a:t>стретчинг</a:t>
            </a:r>
            <a:r>
              <a:rPr lang="ru-RU" dirty="0" smtClean="0">
                <a:latin typeface="Times New Roman" panose="02020603050405020304" pitchFamily="18" charset="0"/>
                <a:cs typeface="Times New Roman" panose="02020603050405020304" pitchFamily="18" charset="0"/>
              </a:rPr>
              <a:t>;</a:t>
            </a:r>
            <a:br>
              <a:rPr lang="ru-RU" dirty="0" smtClean="0">
                <a:latin typeface="Times New Roman" panose="02020603050405020304" pitchFamily="18" charset="0"/>
                <a:cs typeface="Times New Roman" panose="02020603050405020304" pitchFamily="18" charset="0"/>
              </a:rPr>
            </a:br>
            <a:r>
              <a:rPr lang="ru-RU" dirty="0" smtClean="0">
                <a:latin typeface="Times New Roman" panose="02020603050405020304" pitchFamily="18" charset="0"/>
                <a:cs typeface="Times New Roman" panose="02020603050405020304" pitchFamily="18" charset="0"/>
              </a:rPr>
              <a:t>3. степ-аэробика;</a:t>
            </a:r>
            <a:br>
              <a:rPr lang="ru-RU" dirty="0" smtClean="0">
                <a:latin typeface="Times New Roman" panose="02020603050405020304" pitchFamily="18" charset="0"/>
                <a:cs typeface="Times New Roman" panose="02020603050405020304" pitchFamily="18" charset="0"/>
              </a:rPr>
            </a:br>
            <a:r>
              <a:rPr lang="ru-RU" dirty="0" smtClean="0">
                <a:latin typeface="Times New Roman" panose="02020603050405020304" pitchFamily="18" charset="0"/>
                <a:cs typeface="Times New Roman" panose="02020603050405020304" pitchFamily="18" charset="0"/>
              </a:rPr>
              <a:t>4. </a:t>
            </a:r>
            <a:r>
              <a:rPr lang="ru-RU" dirty="0" err="1" smtClean="0">
                <a:latin typeface="Times New Roman" panose="02020603050405020304" pitchFamily="18" charset="0"/>
                <a:cs typeface="Times New Roman" panose="02020603050405020304" pitchFamily="18" charset="0"/>
              </a:rPr>
              <a:t>пилатес</a:t>
            </a:r>
            <a:r>
              <a:rPr lang="ru-RU" dirty="0" smtClean="0">
                <a:latin typeface="Times New Roman" panose="02020603050405020304" pitchFamily="18" charset="0"/>
                <a:cs typeface="Times New Roman" panose="02020603050405020304" pitchFamily="18" charset="0"/>
              </a:rPr>
              <a:t>.</a:t>
            </a:r>
            <a:br>
              <a:rPr lang="ru-RU" dirty="0" smtClean="0">
                <a:latin typeface="Times New Roman" panose="02020603050405020304" pitchFamily="18" charset="0"/>
                <a:cs typeface="Times New Roman" panose="02020603050405020304" pitchFamily="18" charset="0"/>
              </a:rPr>
            </a:br>
            <a:r>
              <a:rPr lang="ru-RU" dirty="0" smtClean="0">
                <a:latin typeface="Times New Roman" panose="02020603050405020304" pitchFamily="18" charset="0"/>
                <a:cs typeface="Times New Roman" panose="02020603050405020304" pitchFamily="18" charset="0"/>
              </a:rPr>
              <a:t>5. </a:t>
            </a:r>
            <a:r>
              <a:rPr lang="ru-RU" dirty="0" err="1" smtClean="0">
                <a:latin typeface="Times New Roman" panose="02020603050405020304" pitchFamily="18" charset="0"/>
                <a:cs typeface="Times New Roman" panose="02020603050405020304" pitchFamily="18" charset="0"/>
              </a:rPr>
              <a:t>фитбол-гимнастика</a:t>
            </a:r>
            <a:r>
              <a:rPr lang="ru-RU" dirty="0" smtClean="0">
                <a:latin typeface="Times New Roman" panose="02020603050405020304" pitchFamily="18" charset="0"/>
                <a:cs typeface="Times New Roman" panose="02020603050405020304" pitchFamily="18" charset="0"/>
              </a:rPr>
              <a:t>;</a:t>
            </a:r>
            <a:br>
              <a:rPr lang="ru-RU" dirty="0" smtClean="0">
                <a:latin typeface="Times New Roman" panose="02020603050405020304" pitchFamily="18" charset="0"/>
                <a:cs typeface="Times New Roman" panose="02020603050405020304" pitchFamily="18" charset="0"/>
              </a:rPr>
            </a:br>
            <a:r>
              <a:rPr lang="ru-RU" dirty="0" smtClean="0">
                <a:latin typeface="Times New Roman" panose="02020603050405020304" pitchFamily="18" charset="0"/>
                <a:cs typeface="Times New Roman" panose="02020603050405020304" pitchFamily="18" charset="0"/>
              </a:rPr>
              <a:t>6. </a:t>
            </a:r>
            <a:r>
              <a:rPr lang="ru-RU" dirty="0" err="1" smtClean="0">
                <a:latin typeface="Times New Roman" panose="02020603050405020304" pitchFamily="18" charset="0"/>
                <a:cs typeface="Times New Roman" panose="02020603050405020304" pitchFamily="18" charset="0"/>
              </a:rPr>
              <a:t>черлидинг</a:t>
            </a:r>
            <a:r>
              <a:rPr lang="ru-RU" dirty="0" smtClean="0">
                <a:latin typeface="Times New Roman" panose="02020603050405020304" pitchFamily="18" charset="0"/>
                <a:cs typeface="Times New Roman" panose="02020603050405020304" pitchFamily="18" charset="0"/>
              </a:rPr>
              <a:t>;</a:t>
            </a:r>
            <a:br>
              <a:rPr lang="ru-RU" dirty="0" smtClean="0">
                <a:latin typeface="Times New Roman" panose="02020603050405020304" pitchFamily="18" charset="0"/>
                <a:cs typeface="Times New Roman" panose="02020603050405020304" pitchFamily="18" charset="0"/>
              </a:rPr>
            </a:br>
            <a:r>
              <a:rPr lang="ru-RU" dirty="0" smtClean="0">
                <a:latin typeface="Times New Roman" panose="02020603050405020304" pitchFamily="18" charset="0"/>
                <a:cs typeface="Times New Roman" panose="02020603050405020304" pitchFamily="18" charset="0"/>
              </a:rPr>
              <a:t>7. </a:t>
            </a:r>
            <a:r>
              <a:rPr lang="ru-RU" dirty="0" err="1" smtClean="0">
                <a:latin typeface="Times New Roman" panose="02020603050405020304" pitchFamily="18" charset="0"/>
                <a:cs typeface="Times New Roman" panose="02020603050405020304" pitchFamily="18" charset="0"/>
              </a:rPr>
              <a:t>сорси</a:t>
            </a:r>
            <a:r>
              <a:rPr lang="ru-RU" dirty="0" smtClean="0">
                <a:latin typeface="Times New Roman" panose="02020603050405020304" pitchFamily="18" charset="0"/>
                <a:cs typeface="Times New Roman" panose="02020603050405020304" pitchFamily="18" charset="0"/>
              </a:rPr>
              <a:t/>
            </a:r>
            <a:br>
              <a:rPr lang="ru-RU" dirty="0" smtClean="0">
                <a:latin typeface="Times New Roman" panose="02020603050405020304" pitchFamily="18" charset="0"/>
                <a:cs typeface="Times New Roman" panose="02020603050405020304" pitchFamily="18" charset="0"/>
              </a:rPr>
            </a:br>
            <a:r>
              <a:rPr lang="ru-RU" dirty="0" smtClean="0">
                <a:latin typeface="Times New Roman" panose="02020603050405020304" pitchFamily="18" charset="0"/>
                <a:cs typeface="Times New Roman" panose="02020603050405020304" pitchFamily="18" charset="0"/>
              </a:rPr>
              <a:t>8. </a:t>
            </a:r>
            <a:r>
              <a:rPr lang="ru-RU" dirty="0" err="1" smtClean="0">
                <a:latin typeface="Times New Roman" panose="02020603050405020304" pitchFamily="18" charset="0"/>
                <a:cs typeface="Times New Roman" panose="02020603050405020304" pitchFamily="18" charset="0"/>
              </a:rPr>
              <a:t>фрироуп</a:t>
            </a:r>
            <a:r>
              <a:rPr lang="ru-RU" dirty="0" smtClean="0">
                <a:latin typeface="Times New Roman" panose="02020603050405020304" pitchFamily="18" charset="0"/>
                <a:cs typeface="Times New Roman" panose="02020603050405020304" pitchFamily="18" charset="0"/>
              </a:rPr>
              <a:t/>
            </a:r>
            <a:br>
              <a:rPr lang="ru-RU" dirty="0" smtClean="0">
                <a:latin typeface="Times New Roman" panose="02020603050405020304" pitchFamily="18" charset="0"/>
                <a:cs typeface="Times New Roman" panose="02020603050405020304" pitchFamily="18" charset="0"/>
              </a:rPr>
            </a:br>
            <a:r>
              <a:rPr lang="ru-RU" dirty="0" smtClean="0">
                <a:latin typeface="Times New Roman" panose="02020603050405020304" pitchFamily="18" charset="0"/>
                <a:cs typeface="Times New Roman" panose="02020603050405020304" pitchFamily="18" charset="0"/>
              </a:rPr>
              <a:t>9 </a:t>
            </a:r>
            <a:r>
              <a:rPr lang="ru-RU" dirty="0" err="1" smtClean="0">
                <a:latin typeface="Times New Roman" panose="02020603050405020304" pitchFamily="18" charset="0"/>
                <a:cs typeface="Times New Roman" panose="02020603050405020304" pitchFamily="18" charset="0"/>
              </a:rPr>
              <a:t>геокешинг</a:t>
            </a:r>
            <a:endParaRPr lang="ru-RU"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descr="1619503515_21-phonoteka_org-p-fon-dlya-prezentatsii-deti-i-roditeli-21.jpg"/>
          <p:cNvPicPr>
            <a:picLocks noChangeAspect="1"/>
          </p:cNvPicPr>
          <p:nvPr/>
        </p:nvPicPr>
        <p:blipFill>
          <a:blip r:embed="rId2" cstate="print"/>
          <a:stretch>
            <a:fillRect/>
          </a:stretch>
        </p:blipFill>
        <p:spPr>
          <a:xfrm>
            <a:off x="2028" y="0"/>
            <a:ext cx="9139943" cy="6858000"/>
          </a:xfrm>
          <a:prstGeom prst="rect">
            <a:avLst/>
          </a:prstGeom>
        </p:spPr>
      </p:pic>
      <p:sp>
        <p:nvSpPr>
          <p:cNvPr id="2" name="Заголовок 1"/>
          <p:cNvSpPr>
            <a:spLocks noGrp="1"/>
          </p:cNvSpPr>
          <p:nvPr>
            <p:ph type="title"/>
          </p:nvPr>
        </p:nvSpPr>
        <p:spPr/>
        <p:txBody>
          <a:bodyPr/>
          <a:lstStyle/>
          <a:p>
            <a:r>
              <a:rPr lang="ru-RU" b="1" dirty="0" smtClean="0">
                <a:latin typeface="Times New Roman" panose="02020603050405020304" pitchFamily="18" charset="0"/>
                <a:cs typeface="Times New Roman" panose="02020603050405020304" pitchFamily="18" charset="0"/>
              </a:rPr>
              <a:t>Тренажеры</a:t>
            </a:r>
            <a:endParaRPr lang="ru-RU" b="1" dirty="0">
              <a:latin typeface="Times New Roman" panose="02020603050405020304" pitchFamily="18" charset="0"/>
              <a:cs typeface="Times New Roman" panose="02020603050405020304" pitchFamily="18" charset="0"/>
            </a:endParaRPr>
          </a:p>
        </p:txBody>
      </p:sp>
      <p:sp>
        <p:nvSpPr>
          <p:cNvPr id="3" name="Содержимое 2"/>
          <p:cNvSpPr>
            <a:spLocks noGrp="1"/>
          </p:cNvSpPr>
          <p:nvPr>
            <p:ph idx="1"/>
          </p:nvPr>
        </p:nvSpPr>
        <p:spPr>
          <a:xfrm>
            <a:off x="611560" y="1437094"/>
            <a:ext cx="6779096" cy="4525963"/>
          </a:xfrm>
        </p:spPr>
        <p:txBody>
          <a:bodyPr>
            <a:normAutofit/>
          </a:bodyPr>
          <a:lstStyle/>
          <a:p>
            <a:pPr marL="0" indent="0" algn="just">
              <a:buNone/>
            </a:pPr>
            <a:r>
              <a:rPr lang="ru-RU" sz="2800" dirty="0" smtClean="0">
                <a:latin typeface="Times New Roman" panose="02020603050405020304" pitchFamily="18" charset="0"/>
                <a:cs typeface="Times New Roman" panose="02020603050405020304" pitchFamily="18" charset="0"/>
              </a:rPr>
              <a:t>Занятия с использованием тренажеров. В работе с детьми дошкольного возраста используются как простейшие, так и сложного устройства: степы, </a:t>
            </a:r>
            <a:r>
              <a:rPr lang="ru-RU" sz="2800" dirty="0" err="1" smtClean="0">
                <a:latin typeface="Times New Roman" panose="02020603050405020304" pitchFamily="18" charset="0"/>
                <a:cs typeface="Times New Roman" panose="02020603050405020304" pitchFamily="18" charset="0"/>
              </a:rPr>
              <a:t>мячи-фитболы</a:t>
            </a:r>
            <a:r>
              <a:rPr lang="ru-RU" sz="2800" dirty="0" smtClean="0">
                <a:latin typeface="Times New Roman" panose="02020603050405020304" pitchFamily="18" charset="0"/>
                <a:cs typeface="Times New Roman" panose="02020603050405020304" pitchFamily="18" charset="0"/>
              </a:rPr>
              <a:t>, диски здоровья, гимнастические роллеры, детские резиновые эспандеры, скамьи для пресса, велотренажеры, беговые дорожки, мини-батуты, тренажеры гребли. </a:t>
            </a:r>
            <a:endParaRPr lang="ru-RU" sz="28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descr="1619503515_21-phonoteka_org-p-fon-dlya-prezentatsii-deti-i-roditeli-21.jpg"/>
          <p:cNvPicPr>
            <a:picLocks noChangeAspect="1"/>
          </p:cNvPicPr>
          <p:nvPr/>
        </p:nvPicPr>
        <p:blipFill>
          <a:blip r:embed="rId2" cstate="print"/>
          <a:stretch>
            <a:fillRect/>
          </a:stretch>
        </p:blipFill>
        <p:spPr>
          <a:xfrm>
            <a:off x="2028" y="0"/>
            <a:ext cx="9139943" cy="6858000"/>
          </a:xfrm>
          <a:prstGeom prst="rect">
            <a:avLst/>
          </a:prstGeom>
        </p:spPr>
      </p:pic>
      <p:sp>
        <p:nvSpPr>
          <p:cNvPr id="2" name="Заголовок 1"/>
          <p:cNvSpPr>
            <a:spLocks noGrp="1"/>
          </p:cNvSpPr>
          <p:nvPr>
            <p:ph type="title"/>
          </p:nvPr>
        </p:nvSpPr>
        <p:spPr/>
        <p:txBody>
          <a:bodyPr/>
          <a:lstStyle/>
          <a:p>
            <a:r>
              <a:rPr lang="ru-RU" b="1" dirty="0" err="1" smtClean="0">
                <a:latin typeface="Times New Roman" panose="02020603050405020304" pitchFamily="18" charset="0"/>
                <a:cs typeface="Times New Roman" panose="02020603050405020304" pitchFamily="18" charset="0"/>
              </a:rPr>
              <a:t>Стретчинг</a:t>
            </a:r>
            <a:endParaRPr lang="ru-RU" b="1" dirty="0">
              <a:latin typeface="Times New Roman" panose="02020603050405020304" pitchFamily="18" charset="0"/>
              <a:cs typeface="Times New Roman" panose="02020603050405020304" pitchFamily="18" charset="0"/>
            </a:endParaRPr>
          </a:p>
        </p:txBody>
      </p:sp>
      <p:sp>
        <p:nvSpPr>
          <p:cNvPr id="3" name="Содержимое 2"/>
          <p:cNvSpPr>
            <a:spLocks noGrp="1"/>
          </p:cNvSpPr>
          <p:nvPr>
            <p:ph idx="1"/>
          </p:nvPr>
        </p:nvSpPr>
        <p:spPr>
          <a:xfrm>
            <a:off x="395536" y="1692276"/>
            <a:ext cx="6851104" cy="4525963"/>
          </a:xfrm>
        </p:spPr>
        <p:txBody>
          <a:bodyPr>
            <a:normAutofit fontScale="77500" lnSpcReduction="20000"/>
          </a:bodyPr>
          <a:lstStyle/>
          <a:p>
            <a:pPr marL="0" indent="0" algn="just">
              <a:buNone/>
            </a:pPr>
            <a:r>
              <a:rPr lang="ru-RU" dirty="0" smtClean="0">
                <a:latin typeface="Times New Roman" panose="02020603050405020304" pitchFamily="18" charset="0"/>
                <a:cs typeface="Times New Roman" panose="02020603050405020304" pitchFamily="18" charset="0"/>
              </a:rPr>
              <a:t>Упражнения игрового </a:t>
            </a:r>
            <a:r>
              <a:rPr lang="ru-RU" dirty="0" err="1" smtClean="0">
                <a:latin typeface="Times New Roman" panose="02020603050405020304" pitchFamily="18" charset="0"/>
                <a:cs typeface="Times New Roman" panose="02020603050405020304" pitchFamily="18" charset="0"/>
              </a:rPr>
              <a:t>стретчинга</a:t>
            </a:r>
            <a:r>
              <a:rPr lang="ru-RU" dirty="0" smtClean="0">
                <a:latin typeface="Times New Roman" panose="02020603050405020304" pitchFamily="18" charset="0"/>
                <a:cs typeface="Times New Roman" panose="02020603050405020304" pitchFamily="18" charset="0"/>
              </a:rPr>
              <a:t> охватывают все группы мышц, носят понятные детям названия (животных или имитационных действий) и выполняются по ходу сюжетно-ролевой игры, основанной  на сказочном сценарии. На занятии предлагается игра-сказка, в которой дети превращаются в различных животных, насекомых и т.д., выполняя в такой форме физические упражнения. С подражания образу малыши познают технику спортивных и танцевальных движений развивают творческую двигательную деятельность, быстроту реакции, ориентировку в пространстве, внимание и т.д. </a:t>
            </a:r>
            <a:endParaRPr lang="ru-RU" dirty="0">
              <a:latin typeface="Times New Roman" panose="02020603050405020304" pitchFamily="18" charset="0"/>
              <a:cs typeface="Times New Roman" panose="02020603050405020304" pitchFamily="18" charset="0"/>
            </a:endParaRPr>
          </a:p>
        </p:txBody>
      </p:sp>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TotalTime>
  <Words>421</Words>
  <Application>Microsoft Office PowerPoint</Application>
  <PresentationFormat>Экран (4:3)</PresentationFormat>
  <Paragraphs>30</Paragraphs>
  <Slides>16</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16</vt:i4>
      </vt:variant>
    </vt:vector>
  </HeadingPairs>
  <TitlesOfParts>
    <vt:vector size="20" baseType="lpstr">
      <vt:lpstr>Arial</vt:lpstr>
      <vt:lpstr>Calibri</vt:lpstr>
      <vt:lpstr>Times New Roman</vt:lpstr>
      <vt:lpstr>Тема Office</vt:lpstr>
      <vt:lpstr>Инновационные подходы к физкультурно-оздоровительной работе в ДОУ</vt:lpstr>
      <vt:lpstr>Инновационные подходы</vt:lpstr>
      <vt:lpstr>Инновационные подходы</vt:lpstr>
      <vt:lpstr>Инновационные подходы</vt:lpstr>
      <vt:lpstr>Детский фитнес</vt:lpstr>
      <vt:lpstr>Детский фитнес</vt:lpstr>
      <vt:lpstr>Детский фитнес</vt:lpstr>
      <vt:lpstr>Тренажеры</vt:lpstr>
      <vt:lpstr>Стретчинг</vt:lpstr>
      <vt:lpstr>Степ – аэробика</vt:lpstr>
      <vt:lpstr>Детский пилатес</vt:lpstr>
      <vt:lpstr>Черлидинг</vt:lpstr>
      <vt:lpstr>Сорси</vt:lpstr>
      <vt:lpstr>Фрироуп </vt:lpstr>
      <vt:lpstr>Вывод</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Инновационные подходы к физкультурно-оздоровительной работе в ДОУ</dc:title>
  <cp:lastModifiedBy>Марина</cp:lastModifiedBy>
  <cp:revision>5</cp:revision>
  <cp:lastPrinted>2022-11-03T16:05:51Z</cp:lastPrinted>
  <dcterms:modified xsi:type="dcterms:W3CDTF">2023-01-17T12:53:24Z</dcterms:modified>
</cp:coreProperties>
</file>