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316" r:id="rId3"/>
    <p:sldId id="257" r:id="rId4"/>
    <p:sldId id="291" r:id="rId5"/>
    <p:sldId id="292" r:id="rId6"/>
    <p:sldId id="262" r:id="rId7"/>
    <p:sldId id="293" r:id="rId8"/>
    <p:sldId id="295" r:id="rId9"/>
    <p:sldId id="297" r:id="rId10"/>
    <p:sldId id="299" r:id="rId11"/>
    <p:sldId id="300" r:id="rId12"/>
    <p:sldId id="302" r:id="rId13"/>
    <p:sldId id="303" r:id="rId14"/>
    <p:sldId id="305" r:id="rId15"/>
    <p:sldId id="312" r:id="rId16"/>
    <p:sldId id="315" r:id="rId17"/>
    <p:sldId id="288" r:id="rId18"/>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94660"/>
  </p:normalViewPr>
  <p:slideViewPr>
    <p:cSldViewPr>
      <p:cViewPr varScale="1">
        <p:scale>
          <a:sx n="105" d="100"/>
          <a:sy n="105" d="100"/>
        </p:scale>
        <p:origin x="193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10390C4A-BDA8-4C41-84F1-006F26919556}" type="datetimeFigureOut">
              <a:rPr lang="ru-RU" smtClean="0"/>
              <a:pPr/>
              <a:t>17.01.2023</a:t>
            </a:fld>
            <a:endParaRPr lang="ru-RU"/>
          </a:p>
        </p:txBody>
      </p:sp>
      <p:sp>
        <p:nvSpPr>
          <p:cNvPr id="4" name="Образ слайда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C54A7D97-B669-4868-B53B-C84ECEB55E38}" type="slidenum">
              <a:rPr lang="ru-RU" smtClean="0"/>
              <a:pPr/>
              <a:t>‹#›</a:t>
            </a:fld>
            <a:endParaRPr lang="ru-RU"/>
          </a:p>
        </p:txBody>
      </p:sp>
    </p:spTree>
    <p:extLst>
      <p:ext uri="{BB962C8B-B14F-4D97-AF65-F5344CB8AC3E}">
        <p14:creationId xmlns:p14="http://schemas.microsoft.com/office/powerpoint/2010/main" val="23779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17.01.2023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16632"/>
            <a:ext cx="8856984" cy="720080"/>
          </a:xfrm>
        </p:spPr>
        <p:txBody>
          <a:bodyPr>
            <a:normAutofit/>
          </a:bodyPr>
          <a:lstStyle/>
          <a:p>
            <a:pPr algn="ctr"/>
            <a:r>
              <a:rPr lang="ru-RU" sz="2000" b="1" dirty="0" smtClean="0">
                <a:latin typeface="Times New Roman" panose="02020603050405020304" pitchFamily="18" charset="0"/>
                <a:cs typeface="Times New Roman" panose="02020603050405020304" pitchFamily="18" charset="0"/>
              </a:rPr>
              <a:t>ГКДОУ «ДС №31 «Сказка</a:t>
            </a:r>
            <a:r>
              <a:rPr lang="ru-RU" sz="2000" b="1"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484624" y="1468225"/>
            <a:ext cx="8136904" cy="2891764"/>
          </a:xfrm>
        </p:spPr>
        <p:txBody>
          <a:bodyPr>
            <a:normAutofit/>
          </a:bodyPr>
          <a:lstStyle/>
          <a:p>
            <a:pPr marL="182880" indent="0" algn="ctr">
              <a:buNone/>
            </a:pPr>
            <a:r>
              <a:rPr lang="ru-RU" sz="2000" dirty="0" smtClean="0">
                <a:solidFill>
                  <a:schemeClr val="tx1"/>
                </a:solidFill>
                <a:effectLst/>
                <a:latin typeface="Times New Roman" panose="02020603050405020304" pitchFamily="18" charset="0"/>
                <a:cs typeface="Times New Roman" panose="02020603050405020304" pitchFamily="18" charset="0"/>
              </a:rPr>
              <a:t>Презентация </a:t>
            </a:r>
            <a:r>
              <a:rPr lang="ru-RU" sz="2000" dirty="0">
                <a:solidFill>
                  <a:schemeClr val="tx1"/>
                </a:solidFill>
                <a:effectLst/>
                <a:latin typeface="Times New Roman" panose="02020603050405020304" pitchFamily="18" charset="0"/>
                <a:cs typeface="Times New Roman" panose="02020603050405020304" pitchFamily="18" charset="0"/>
              </a:rPr>
              <a:t>в рамках семинара-практикума «Повышение эффективности физического воспитания дошкольников в ДОУ через организацию оптимального двигательного режима», на тему: «Современные требования к организации предметно-пространственной окружающей среды в ДОУ по физическому воспитанию и развитию детей дошкольного возраста. Взаимодействие с родителями воспитанников по вопросу организации режима двигательной активности </a:t>
            </a:r>
            <a:r>
              <a:rPr lang="ru-RU" sz="2000" dirty="0" smtClean="0">
                <a:solidFill>
                  <a:schemeClr val="tx1"/>
                </a:solidFill>
                <a:effectLst/>
                <a:latin typeface="Times New Roman" panose="02020603050405020304" pitchFamily="18" charset="0"/>
                <a:cs typeface="Times New Roman" panose="02020603050405020304" pitchFamily="18" charset="0"/>
              </a:rPr>
              <a:t>ребёнка».</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Подзаголовок 2"/>
          <p:cNvSpPr txBox="1">
            <a:spLocks/>
          </p:cNvSpPr>
          <p:nvPr/>
        </p:nvSpPr>
        <p:spPr>
          <a:xfrm>
            <a:off x="3563888" y="5690026"/>
            <a:ext cx="5077072" cy="97933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sz="2400" dirty="0" smtClean="0"/>
              <a:t> </a:t>
            </a:r>
            <a:endParaRPr lang="ru-RU" sz="2400" dirty="0"/>
          </a:p>
        </p:txBody>
      </p:sp>
      <p:sp>
        <p:nvSpPr>
          <p:cNvPr id="4" name="Прямоугольник 3"/>
          <p:cNvSpPr/>
          <p:nvPr/>
        </p:nvSpPr>
        <p:spPr>
          <a:xfrm>
            <a:off x="4279288" y="4606279"/>
            <a:ext cx="4320480" cy="923330"/>
          </a:xfrm>
          <a:prstGeom prst="rect">
            <a:avLst/>
          </a:prstGeom>
        </p:spPr>
        <p:txBody>
          <a:bodyPr wrap="square">
            <a:spAutoFit/>
          </a:bodyPr>
          <a:lstStyle/>
          <a:p>
            <a:pPr lvl="0" algn="r"/>
            <a:r>
              <a:rPr lang="ru-RU" dirty="0" smtClean="0">
                <a:latin typeface="Times New Roman" panose="02020603050405020304" pitchFamily="18" charset="0"/>
                <a:cs typeface="Times New Roman" panose="02020603050405020304" pitchFamily="18" charset="0"/>
              </a:rPr>
              <a:t>Подготовила: воспитатель </a:t>
            </a:r>
            <a:endParaRPr lang="ru-RU" dirty="0" smtClean="0">
              <a:latin typeface="Times New Roman" panose="02020603050405020304" pitchFamily="18" charset="0"/>
              <a:cs typeface="Times New Roman" panose="02020603050405020304" pitchFamily="18" charset="0"/>
            </a:endParaRPr>
          </a:p>
          <a:p>
            <a:pPr lvl="0" algn="r"/>
            <a:r>
              <a:rPr lang="ru-RU" dirty="0" err="1" smtClean="0">
                <a:latin typeface="Times New Roman" panose="02020603050405020304" pitchFamily="18" charset="0"/>
                <a:cs typeface="Times New Roman" panose="02020603050405020304" pitchFamily="18" charset="0"/>
              </a:rPr>
              <a:t>Сибирко</a:t>
            </a:r>
            <a:r>
              <a:rPr lang="ru-RU" dirty="0" smtClean="0">
                <a:latin typeface="Times New Roman" panose="02020603050405020304" pitchFamily="18" charset="0"/>
                <a:cs typeface="Times New Roman" panose="02020603050405020304" pitchFamily="18" charset="0"/>
              </a:rPr>
              <a:t> Н.Н.</a:t>
            </a:r>
          </a:p>
          <a:p>
            <a:pPr lvl="0"/>
            <a:r>
              <a:rPr lang="ru-RU" dirty="0" smtClean="0">
                <a:solidFill>
                  <a:prstClr val="black"/>
                </a:solidFill>
              </a:rPr>
              <a:t> </a:t>
            </a:r>
            <a:endParaRPr lang="ru-RU" dirty="0"/>
          </a:p>
        </p:txBody>
      </p:sp>
      <p:pic>
        <p:nvPicPr>
          <p:cNvPr id="7" name="Picture 2" descr="C:\Users\Ольга Валерьевна\Pictures\Спорт\Рисунок1.png"/>
          <p:cNvPicPr>
            <a:picLocks noChangeAspect="1" noChangeArrowheads="1"/>
          </p:cNvPicPr>
          <p:nvPr/>
        </p:nvPicPr>
        <p:blipFill>
          <a:blip r:embed="rId2" cstate="print">
            <a:clrChange>
              <a:clrFrom>
                <a:srgbClr val="FAD425"/>
              </a:clrFrom>
              <a:clrTo>
                <a:srgbClr val="FAD425">
                  <a:alpha val="0"/>
                </a:srgbClr>
              </a:clrTo>
            </a:clrChange>
          </a:blip>
          <a:srcRect/>
          <a:stretch>
            <a:fillRect/>
          </a:stretch>
        </p:blipFill>
        <p:spPr bwMode="auto">
          <a:xfrm>
            <a:off x="1475657" y="4359989"/>
            <a:ext cx="2088231" cy="1826632"/>
          </a:xfrm>
          <a:prstGeom prst="rect">
            <a:avLst/>
          </a:prstGeom>
          <a:noFill/>
        </p:spPr>
      </p:pic>
    </p:spTree>
    <p:extLst>
      <p:ext uri="{BB962C8B-B14F-4D97-AF65-F5344CB8AC3E}">
        <p14:creationId xmlns:p14="http://schemas.microsoft.com/office/powerpoint/2010/main" val="3339518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432048"/>
          </a:xfrm>
        </p:spPr>
        <p:txBody>
          <a:bodyPr/>
          <a:lstStyle/>
          <a:p>
            <a:pPr marL="0" indent="0" algn="ctr">
              <a:buNone/>
            </a:pPr>
            <a:r>
              <a:rPr lang="ru-RU" sz="2800" dirty="0" smtClean="0">
                <a:latin typeface="Times New Roman" panose="02020603050405020304" pitchFamily="18" charset="0"/>
                <a:cs typeface="Times New Roman" panose="02020603050405020304" pitchFamily="18" charset="0"/>
              </a:rPr>
              <a:t>Оборудование для обеспечения страховки</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74440" y="737955"/>
            <a:ext cx="3816424" cy="360040"/>
          </a:xfrm>
        </p:spPr>
        <p:txBody>
          <a:bodyPr>
            <a:normAutofit fontScale="92500" lnSpcReduction="20000"/>
          </a:bodyPr>
          <a:lstStyle/>
          <a:p>
            <a:pPr marL="45720" indent="0" algn="ctr">
              <a:buNone/>
            </a:pPr>
            <a:r>
              <a:rPr lang="ru-RU" dirty="0" smtClean="0"/>
              <a:t>Гимнастические маты</a:t>
            </a:r>
            <a:endParaRPr lang="ru-RU" dirty="0"/>
          </a:p>
        </p:txBody>
      </p:sp>
      <p:sp>
        <p:nvSpPr>
          <p:cNvPr id="4" name="Объект 3"/>
          <p:cNvSpPr>
            <a:spLocks noGrp="1"/>
          </p:cNvSpPr>
          <p:nvPr>
            <p:ph sz="quarter" idx="14"/>
          </p:nvPr>
        </p:nvSpPr>
        <p:spPr>
          <a:xfrm>
            <a:off x="4910296" y="707273"/>
            <a:ext cx="3346704" cy="393224"/>
          </a:xfrm>
        </p:spPr>
        <p:txBody>
          <a:bodyPr>
            <a:normAutofit fontScale="92500" lnSpcReduction="10000"/>
          </a:bodyPr>
          <a:lstStyle/>
          <a:p>
            <a:pPr marL="45720" indent="0" algn="ctr">
              <a:buNone/>
            </a:pPr>
            <a:r>
              <a:rPr lang="ru-RU" dirty="0" smtClean="0"/>
              <a:t>Гимнастические коврики</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214804"/>
            <a:ext cx="3562728" cy="267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64" y="1214804"/>
            <a:ext cx="3600400" cy="270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932040" y="4517878"/>
            <a:ext cx="3706745" cy="1477328"/>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И не только! </a:t>
            </a:r>
            <a:r>
              <a:rPr lang="ru-RU" b="1" dirty="0" smtClean="0">
                <a:latin typeface="Times New Roman" panose="02020603050405020304" pitchFamily="18" charset="0"/>
                <a:cs typeface="Times New Roman" panose="02020603050405020304" pitchFamily="18" charset="0"/>
              </a:rPr>
              <a:t>Мат </a:t>
            </a:r>
            <a:r>
              <a:rPr lang="ru-RU" b="1" dirty="0" smtClean="0">
                <a:latin typeface="Times New Roman" panose="02020603050405020304" pitchFamily="18" charset="0"/>
                <a:cs typeface="Times New Roman" panose="02020603050405020304" pitchFamily="18" charset="0"/>
              </a:rPr>
              <a:t>используется при выполнении прыжков,</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подъёма туловища,  коврики  для   гимнастических упражнений и прыжков в длину.</a:t>
            </a:r>
            <a:endParaRPr lang="ru-RU"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81" t="20850"/>
          <a:stretch/>
        </p:blipFill>
        <p:spPr bwMode="auto">
          <a:xfrm>
            <a:off x="692829" y="4293096"/>
            <a:ext cx="3612907" cy="226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25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0" y="104000"/>
            <a:ext cx="9144000" cy="476672"/>
          </a:xfrm>
        </p:spPr>
        <p:txBody>
          <a:bodyPr/>
          <a:lstStyle/>
          <a:p>
            <a:pPr marL="0" indent="0" algn="ctr">
              <a:buNone/>
            </a:pPr>
            <a:r>
              <a:rPr lang="ru-RU" sz="2800" dirty="0" smtClean="0">
                <a:solidFill>
                  <a:schemeClr val="tx1"/>
                </a:solidFill>
                <a:latin typeface="Times New Roman" panose="02020603050405020304" pitchFamily="18" charset="0"/>
                <a:cs typeface="Times New Roman" panose="02020603050405020304" pitchFamily="18" charset="0"/>
              </a:rPr>
              <a:t>Пособия для ОРУ в уголках для  подвижных игр</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2051" name="Picture 3" descr="D:\фото для физкультуры\DSC084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85" r="14742"/>
          <a:stretch/>
        </p:blipFill>
        <p:spPr bwMode="auto">
          <a:xfrm>
            <a:off x="567000" y="888598"/>
            <a:ext cx="2566362" cy="248476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81" t="7498" r="27447" b="54435"/>
          <a:stretch/>
        </p:blipFill>
        <p:spPr bwMode="auto">
          <a:xfrm>
            <a:off x="3486881" y="2827839"/>
            <a:ext cx="2775487" cy="123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G:\Лида физо\DSC083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175" r="6515" b="5558"/>
          <a:stretch/>
        </p:blipFill>
        <p:spPr bwMode="auto">
          <a:xfrm>
            <a:off x="6668402" y="888598"/>
            <a:ext cx="2095901" cy="23691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142" r="3373"/>
          <a:stretch/>
        </p:blipFill>
        <p:spPr bwMode="auto">
          <a:xfrm>
            <a:off x="3707904" y="888598"/>
            <a:ext cx="2358664" cy="155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217251" y="2387633"/>
            <a:ext cx="1120500" cy="369332"/>
          </a:xfrm>
          <a:prstGeom prst="rect">
            <a:avLst/>
          </a:prstGeom>
        </p:spPr>
        <p:txBody>
          <a:bodyPr wrap="none">
            <a:spAutoFit/>
          </a:bodyPr>
          <a:lstStyle/>
          <a:p>
            <a:pPr marL="45720" indent="0" algn="ctr">
              <a:buNone/>
            </a:pPr>
            <a:r>
              <a:rPr lang="ru-RU" b="1" dirty="0" smtClean="0">
                <a:latin typeface="Times New Roman" panose="02020603050405020304" pitchFamily="18" charset="0"/>
                <a:cs typeface="Times New Roman" panose="02020603050405020304" pitchFamily="18" charset="0"/>
              </a:rPr>
              <a:t>Флажки</a:t>
            </a: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68402" y="3795959"/>
            <a:ext cx="2166987" cy="1200329"/>
          </a:xfrm>
          <a:prstGeom prst="rect">
            <a:avLst/>
          </a:prstGeom>
        </p:spPr>
        <p:txBody>
          <a:bodyPr wrap="square">
            <a:spAutoFit/>
          </a:bodyPr>
          <a:lstStyle/>
          <a:p>
            <a:pPr marL="45720" algn="ctr"/>
            <a:r>
              <a:rPr lang="ru-RU" b="1" dirty="0" smtClean="0">
                <a:latin typeface="Times New Roman" panose="02020603050405020304" pitchFamily="18" charset="0"/>
                <a:cs typeface="Times New Roman" panose="02020603050405020304" pitchFamily="18" charset="0"/>
              </a:rPr>
              <a:t>Ленточки, косички, гимнастические палки, клюшки</a:t>
            </a:r>
            <a:endParaRPr lang="ru-RU"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51854" y="4129883"/>
            <a:ext cx="1126912" cy="369332"/>
          </a:xfrm>
          <a:prstGeom prst="rect">
            <a:avLst/>
          </a:prstGeom>
        </p:spPr>
        <p:txBody>
          <a:bodyPr wrap="none">
            <a:spAutoFit/>
          </a:bodyPr>
          <a:lstStyle/>
          <a:p>
            <a:pPr marL="45720" indent="0" algn="ctr">
              <a:buNone/>
            </a:pPr>
            <a:r>
              <a:rPr lang="ru-RU" b="1" dirty="0" smtClean="0">
                <a:latin typeface="Times New Roman" panose="02020603050405020304" pitchFamily="18" charset="0"/>
                <a:cs typeface="Times New Roman" panose="02020603050405020304" pitchFamily="18" charset="0"/>
              </a:rPr>
              <a:t>Обручи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flipV="1">
            <a:off x="-3167191" y="6750659"/>
            <a:ext cx="106343" cy="45719"/>
          </a:xfrm>
        </p:spPr>
        <p:txBody>
          <a:bodyPr>
            <a:normAutofit fontScale="25000" lnSpcReduction="20000"/>
          </a:bodyPr>
          <a:lstStyle/>
          <a:p>
            <a:pPr marL="45720" indent="0">
              <a:buNone/>
            </a:pPr>
            <a:endParaRPr lang="ru-RU" dirty="0"/>
          </a:p>
        </p:txBody>
      </p:sp>
      <p:pic>
        <p:nvPicPr>
          <p:cNvPr id="6146" name="Picture 2" descr="C:\Users\admin\Desktop\спорт зал\DSC0918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250" b="10925"/>
          <a:stretch/>
        </p:blipFill>
        <p:spPr bwMode="auto">
          <a:xfrm>
            <a:off x="3402831" y="4587482"/>
            <a:ext cx="3211580" cy="16096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спорт зал\DSC0918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590" t="1133" r="44448" b="12438"/>
          <a:stretch/>
        </p:blipFill>
        <p:spPr bwMode="auto">
          <a:xfrm>
            <a:off x="497652" y="3574412"/>
            <a:ext cx="707407" cy="28437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05059" y="3681285"/>
            <a:ext cx="1584176" cy="2308324"/>
          </a:xfrm>
          <a:prstGeom prst="rect">
            <a:avLst/>
          </a:prstGeom>
        </p:spPr>
        <p:txBody>
          <a:bodyPr wrap="square">
            <a:spAutoFit/>
          </a:bodyPr>
          <a:lstStyle/>
          <a:p>
            <a:pPr marL="45720" algn="ctr"/>
            <a:r>
              <a:rPr lang="ru-RU" b="1" dirty="0">
                <a:latin typeface="Times New Roman" panose="02020603050405020304" pitchFamily="18" charset="0"/>
                <a:cs typeface="Times New Roman" panose="02020603050405020304" pitchFamily="18" charset="0"/>
              </a:rPr>
              <a:t>Султанчики, мешочки, кегли, кубики, мячи, мешочки, гантели, скакалки</a:t>
            </a:r>
          </a:p>
        </p:txBody>
      </p:sp>
      <p:sp>
        <p:nvSpPr>
          <p:cNvPr id="12" name="Прямоугольник 11"/>
          <p:cNvSpPr/>
          <p:nvPr/>
        </p:nvSpPr>
        <p:spPr>
          <a:xfrm>
            <a:off x="6883463" y="5214236"/>
            <a:ext cx="1799280" cy="923330"/>
          </a:xfrm>
          <a:prstGeom prst="rect">
            <a:avLst/>
          </a:prstGeom>
        </p:spPr>
        <p:txBody>
          <a:bodyPr wrap="square">
            <a:spAutoFit/>
          </a:bodyPr>
          <a:lstStyle/>
          <a:p>
            <a:pPr marL="45720" algn="ctr"/>
            <a:r>
              <a:rPr lang="ru-RU" b="1" dirty="0" smtClean="0">
                <a:latin typeface="Times New Roman" panose="02020603050405020304" pitchFamily="18" charset="0"/>
                <a:cs typeface="Times New Roman" panose="02020603050405020304" pitchFamily="18" charset="0"/>
              </a:rPr>
              <a:t>Атрибуты </a:t>
            </a:r>
            <a:r>
              <a:rPr lang="ru-RU" b="1" dirty="0">
                <a:latin typeface="Times New Roman" panose="02020603050405020304" pitchFamily="18" charset="0"/>
                <a:cs typeface="Times New Roman" panose="02020603050405020304" pitchFamily="18" charset="0"/>
              </a:rPr>
              <a:t>для подвижных игр </a:t>
            </a:r>
          </a:p>
        </p:txBody>
      </p:sp>
    </p:spTree>
    <p:extLst>
      <p:ext uri="{BB962C8B-B14F-4D97-AF65-F5344CB8AC3E}">
        <p14:creationId xmlns:p14="http://schemas.microsoft.com/office/powerpoint/2010/main" val="286144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539551" y="4725144"/>
            <a:ext cx="3723183" cy="1901584"/>
          </a:xfrm>
        </p:spPr>
        <p:txBody>
          <a:bodyPr>
            <a:normAutofit/>
          </a:bodyPr>
          <a:lstStyle/>
          <a:p>
            <a:pPr algn="just"/>
            <a:r>
              <a:rPr lang="ru-RU" sz="1800" b="1" dirty="0" smtClean="0">
                <a:solidFill>
                  <a:schemeClr val="tx1"/>
                </a:solidFill>
                <a:latin typeface="Times New Roman" panose="02020603050405020304" pitchFamily="18" charset="0"/>
                <a:cs typeface="Times New Roman" panose="02020603050405020304" pitchFamily="18" charset="0"/>
              </a:rPr>
              <a:t>Упражнения с мячами разного размера способствуют развитию мышц плечевого пояса и рук, координации и точности движений, глазомера, мышечного чувства и </a:t>
            </a:r>
            <a:r>
              <a:rPr lang="ru-RU" sz="1800" b="1" dirty="0" smtClean="0">
                <a:solidFill>
                  <a:schemeClr val="tx1"/>
                </a:solidFill>
                <a:latin typeface="Times New Roman" panose="02020603050405020304" pitchFamily="18" charset="0"/>
                <a:cs typeface="Times New Roman" panose="02020603050405020304" pitchFamily="18" charset="0"/>
              </a:rPr>
              <a:t>силы.</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a:xfrm>
            <a:off x="19054" y="107513"/>
            <a:ext cx="9144000" cy="476671"/>
          </a:xfrm>
        </p:spPr>
        <p:txBody>
          <a:bodyPr/>
          <a:lstStyle/>
          <a:p>
            <a:pPr marL="182880" indent="0" algn="ctr">
              <a:buNone/>
            </a:pPr>
            <a:r>
              <a:rPr lang="ru-RU" sz="2800" dirty="0">
                <a:latin typeface="Times New Roman" panose="02020603050405020304" pitchFamily="18" charset="0"/>
                <a:cs typeface="Times New Roman" panose="02020603050405020304" pitchFamily="18" charset="0"/>
              </a:rPr>
              <a:t>Пособия для ОРУ и подвижных игр</a:t>
            </a:r>
          </a:p>
        </p:txBody>
      </p:sp>
      <p:pic>
        <p:nvPicPr>
          <p:cNvPr id="4098" name="Picture 2" descr="G:\Лида физо\DSC083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624" b="20222"/>
          <a:stretch/>
        </p:blipFill>
        <p:spPr bwMode="auto">
          <a:xfrm>
            <a:off x="827584" y="863145"/>
            <a:ext cx="3067706" cy="136115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413"/>
          <a:stretch/>
        </p:blipFill>
        <p:spPr bwMode="auto">
          <a:xfrm>
            <a:off x="4788024" y="867729"/>
            <a:ext cx="3672406" cy="337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634" r="7567" b="9907"/>
          <a:stretch/>
        </p:blipFill>
        <p:spPr bwMode="auto">
          <a:xfrm>
            <a:off x="5220072" y="4527604"/>
            <a:ext cx="2909600" cy="178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admin\Desktop\Лида физо\DSC0863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8102" r="2227"/>
          <a:stretch/>
        </p:blipFill>
        <p:spPr bwMode="auto">
          <a:xfrm>
            <a:off x="460139" y="2412424"/>
            <a:ext cx="3802595" cy="209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3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691680" y="6332885"/>
            <a:ext cx="1008112" cy="412917"/>
          </a:xfrm>
        </p:spPr>
        <p:txBody>
          <a:bodyPr>
            <a:normAutofit/>
          </a:bodyPr>
          <a:lstStyle/>
          <a:p>
            <a:r>
              <a:rPr lang="ru-RU" sz="1800" b="1" dirty="0" smtClean="0">
                <a:solidFill>
                  <a:schemeClr val="tx1"/>
                </a:solidFill>
                <a:latin typeface="Times New Roman" panose="02020603050405020304" pitchFamily="18" charset="0"/>
                <a:cs typeface="Times New Roman" panose="02020603050405020304" pitchFamily="18" charset="0"/>
              </a:rPr>
              <a:t>Кочки</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a:xfrm>
            <a:off x="0" y="1"/>
            <a:ext cx="9144000" cy="620687"/>
          </a:xfrm>
        </p:spPr>
        <p:txBody>
          <a:bodyPr/>
          <a:lstStyle/>
          <a:p>
            <a:pPr marL="182880" indent="0" algn="ctr">
              <a:buNone/>
            </a:pPr>
            <a:r>
              <a:rPr lang="ru-RU" sz="2800" dirty="0" smtClean="0">
                <a:solidFill>
                  <a:schemeClr val="tx1"/>
                </a:solidFill>
                <a:latin typeface="Times New Roman" panose="02020603050405020304" pitchFamily="18" charset="0"/>
                <a:cs typeface="Times New Roman" panose="02020603050405020304" pitchFamily="18" charset="0"/>
              </a:rPr>
              <a:t>Игровое оборудование в уголках и спортивном зале</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8196" name="Picture 4" descr="F:\фото для физкультуры\DSC083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18"/>
          <a:stretch/>
        </p:blipFill>
        <p:spPr bwMode="auto">
          <a:xfrm>
            <a:off x="921306" y="811071"/>
            <a:ext cx="2784804" cy="240948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F:\фото для физкультуры\DSC083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09" t="8530" r="19775"/>
          <a:stretch/>
        </p:blipFill>
        <p:spPr bwMode="auto">
          <a:xfrm>
            <a:off x="5473148" y="767427"/>
            <a:ext cx="2760916" cy="286910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t="24185"/>
          <a:stretch/>
        </p:blipFill>
        <p:spPr>
          <a:xfrm>
            <a:off x="395536" y="4005064"/>
            <a:ext cx="3981120" cy="2263725"/>
          </a:xfrm>
          <a:prstGeom prst="rect">
            <a:avLst/>
          </a:prstGeom>
        </p:spPr>
      </p:pic>
      <p:sp>
        <p:nvSpPr>
          <p:cNvPr id="5" name="Прямоугольник 4"/>
          <p:cNvSpPr/>
          <p:nvPr/>
        </p:nvSpPr>
        <p:spPr>
          <a:xfrm>
            <a:off x="5812006" y="3739496"/>
            <a:ext cx="2083199"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Дорожка  «следы»</a:t>
            </a:r>
            <a:endParaRPr lang="ru-RU"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282271" y="4581128"/>
            <a:ext cx="3106153" cy="1477328"/>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Способствуют развитию координации движений, способствуют укреплению мышц </a:t>
            </a:r>
            <a:r>
              <a:rPr lang="ru-RU" b="1" dirty="0" smtClean="0">
                <a:latin typeface="Times New Roman" panose="02020603050405020304" pitchFamily="18" charset="0"/>
                <a:cs typeface="Times New Roman" panose="02020603050405020304" pitchFamily="18" charset="0"/>
              </a:rPr>
              <a:t>ног, </a:t>
            </a:r>
            <a:r>
              <a:rPr lang="ru-RU" b="1" dirty="0" smtClean="0">
                <a:latin typeface="Times New Roman" panose="02020603050405020304" pitchFamily="18" charset="0"/>
                <a:cs typeface="Times New Roman" panose="02020603050405020304" pitchFamily="18" charset="0"/>
              </a:rPr>
              <a:t>рук и спины, развитию </a:t>
            </a:r>
            <a:r>
              <a:rPr lang="ru-RU" b="1" dirty="0" smtClean="0">
                <a:latin typeface="Times New Roman" panose="02020603050405020304" pitchFamily="18" charset="0"/>
                <a:cs typeface="Times New Roman" panose="02020603050405020304" pitchFamily="18" charset="0"/>
              </a:rPr>
              <a:t>внимания.</a:t>
            </a:r>
            <a:endParaRPr lang="ru-RU"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075228" y="3365177"/>
            <a:ext cx="2436693"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Дорожка  «Топ – топ»</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725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93" y="18312"/>
            <a:ext cx="9144000" cy="619766"/>
          </a:xfrm>
        </p:spPr>
        <p:txBody>
          <a:bodyPr/>
          <a:lstStyle/>
          <a:p>
            <a:pPr marL="0" lvl="0" indent="0" algn="ctr">
              <a:buNone/>
            </a:pPr>
            <a:r>
              <a:rPr lang="ru-RU" sz="2800" dirty="0">
                <a:solidFill>
                  <a:schemeClr val="tx1"/>
                </a:solidFill>
                <a:latin typeface="Times New Roman" pitchFamily="18" charset="0"/>
                <a:ea typeface="Times New Roman" pitchFamily="18" charset="0"/>
                <a:cs typeface="Times New Roman" pitchFamily="18" charset="0"/>
              </a:rPr>
              <a:t>Тренажёры и тренировочные устройства</a:t>
            </a:r>
            <a:r>
              <a:rPr lang="ru-RU" sz="2800" dirty="0">
                <a:solidFill>
                  <a:schemeClr val="tx1"/>
                </a:solidFill>
                <a:latin typeface="Times New Roman" pitchFamily="18" charset="0"/>
                <a:cs typeface="Times New Roman" pitchFamily="18" charset="0"/>
              </a:rPr>
              <a:t/>
            </a:r>
            <a:br>
              <a:rPr lang="ru-RU" sz="2800" dirty="0">
                <a:solidFill>
                  <a:schemeClr val="tx1"/>
                </a:solidFill>
                <a:latin typeface="Times New Roman" pitchFamily="18" charset="0"/>
                <a:cs typeface="Times New Roman" pitchFamily="18" charset="0"/>
              </a:rPr>
            </a:br>
            <a:endParaRPr lang="ru-RU" sz="2800" dirty="0">
              <a:solidFill>
                <a:schemeClr val="tx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15" y="755016"/>
            <a:ext cx="3576524" cy="268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23" y="3717032"/>
            <a:ext cx="3604116" cy="270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55"/>
          <a:stretch/>
        </p:blipFill>
        <p:spPr bwMode="auto">
          <a:xfrm>
            <a:off x="4753103" y="3717032"/>
            <a:ext cx="395890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892570" y="755016"/>
            <a:ext cx="1967940" cy="255454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Упражнения с использованием навесной доски для пресса, диска «здоровье», тренажёров  направлены на развитие определённой группы мышц</a:t>
            </a:r>
            <a:endParaRPr lang="ru-RU" sz="16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13357" t="29719" r="21396" b="23242"/>
          <a:stretch/>
        </p:blipFill>
        <p:spPr>
          <a:xfrm rot="5400000">
            <a:off x="6682053" y="1364658"/>
            <a:ext cx="2654641" cy="1435358"/>
          </a:xfrm>
          <a:prstGeom prst="rect">
            <a:avLst/>
          </a:prstGeom>
        </p:spPr>
      </p:pic>
    </p:spTree>
    <p:extLst>
      <p:ext uri="{BB962C8B-B14F-4D97-AF65-F5344CB8AC3E}">
        <p14:creationId xmlns:p14="http://schemas.microsoft.com/office/powerpoint/2010/main" val="135352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492135" y="4227429"/>
            <a:ext cx="4320480" cy="2234975"/>
          </a:xfrm>
        </p:spPr>
        <p:txBody>
          <a:bodyPr>
            <a:normAutofit fontScale="62500" lnSpcReduction="20000"/>
          </a:bodyPr>
          <a:lstStyle/>
          <a:p>
            <a:pPr algn="just"/>
            <a:r>
              <a:rPr lang="ru-RU" b="1" dirty="0" smtClean="0">
                <a:solidFill>
                  <a:schemeClr val="tx1"/>
                </a:solidFill>
                <a:latin typeface="Times New Roman" panose="02020603050405020304" pitchFamily="18" charset="0"/>
                <a:cs typeface="Times New Roman" panose="02020603050405020304" pitchFamily="18" charset="0"/>
              </a:rPr>
              <a:t>Содержат </a:t>
            </a:r>
            <a:r>
              <a:rPr lang="ru-RU" b="1" dirty="0">
                <a:solidFill>
                  <a:schemeClr val="tx1"/>
                </a:solidFill>
                <a:latin typeface="Times New Roman" panose="02020603050405020304" pitchFamily="18" charset="0"/>
                <a:cs typeface="Times New Roman" panose="02020603050405020304" pitchFamily="18" charset="0"/>
              </a:rPr>
              <a:t>все необходимые пособия: ленты, платочки, мячи различных размеров, султанчики, мелкие игрушки и </a:t>
            </a:r>
            <a:r>
              <a:rPr lang="ru-RU" b="1" dirty="0" smtClean="0">
                <a:solidFill>
                  <a:schemeClr val="tx1"/>
                </a:solidFill>
                <a:latin typeface="Times New Roman" panose="02020603050405020304" pitchFamily="18" charset="0"/>
                <a:cs typeface="Times New Roman" panose="02020603050405020304" pitchFamily="18" charset="0"/>
              </a:rPr>
              <a:t>мн. </a:t>
            </a:r>
            <a:r>
              <a:rPr lang="ru-RU" b="1" dirty="0">
                <a:solidFill>
                  <a:schemeClr val="tx1"/>
                </a:solidFill>
                <a:latin typeface="Times New Roman" panose="02020603050405020304" pitchFamily="18" charset="0"/>
                <a:cs typeface="Times New Roman" panose="02020603050405020304" pitchFamily="18" charset="0"/>
              </a:rPr>
              <a:t>д</a:t>
            </a:r>
            <a:r>
              <a:rPr lang="ru-RU" b="1" dirty="0" smtClean="0">
                <a:solidFill>
                  <a:schemeClr val="tx1"/>
                </a:solidFill>
                <a:latin typeface="Times New Roman" panose="02020603050405020304" pitchFamily="18" charset="0"/>
                <a:cs typeface="Times New Roman" panose="02020603050405020304" pitchFamily="18" charset="0"/>
              </a:rPr>
              <a:t>р. </a:t>
            </a:r>
            <a:r>
              <a:rPr lang="ru-RU" b="1" dirty="0">
                <a:solidFill>
                  <a:schemeClr val="tx1"/>
                </a:solidFill>
                <a:latin typeface="Times New Roman" panose="02020603050405020304" pitchFamily="18" charset="0"/>
                <a:cs typeface="Times New Roman" panose="02020603050405020304" pitchFamily="18" charset="0"/>
              </a:rPr>
              <a:t>для проведения утренних гимнастик и образовательной деятельности по физическому развитию.   Для проведения  гимнастик после сна во всех группах есть дорожки здоровья, тренажёры для профилактики плоскостопия, формирования правильной осанки, профилактики миопии, развития </a:t>
            </a:r>
            <a:r>
              <a:rPr lang="ru-RU" b="1" dirty="0" smtClean="0">
                <a:solidFill>
                  <a:schemeClr val="tx1"/>
                </a:solidFill>
                <a:latin typeface="Times New Roman" panose="02020603050405020304" pitchFamily="18" charset="0"/>
                <a:cs typeface="Times New Roman" panose="02020603050405020304" pitchFamily="18" charset="0"/>
              </a:rPr>
              <a:t>дыхания. Многие </a:t>
            </a:r>
            <a:r>
              <a:rPr lang="ru-RU" b="1" dirty="0">
                <a:solidFill>
                  <a:schemeClr val="tx1"/>
                </a:solidFill>
                <a:latin typeface="Times New Roman" panose="02020603050405020304" pitchFamily="18" charset="0"/>
                <a:cs typeface="Times New Roman" panose="02020603050405020304" pitchFamily="18" charset="0"/>
              </a:rPr>
              <a:t>пособия изготовлены руками педагогов и  родителей.</a:t>
            </a:r>
          </a:p>
          <a:p>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a:xfrm>
            <a:off x="251520" y="114023"/>
            <a:ext cx="8352928" cy="404663"/>
          </a:xfrm>
        </p:spPr>
        <p:txBody>
          <a:bodyPr/>
          <a:lstStyle/>
          <a:p>
            <a:pPr marL="182880" indent="0">
              <a:buNone/>
            </a:pP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Спортивные </a:t>
            </a:r>
            <a:r>
              <a:rPr lang="ru-RU" sz="2800" dirty="0" smtClean="0">
                <a:solidFill>
                  <a:schemeClr val="tx1"/>
                </a:solidFill>
                <a:latin typeface="Times New Roman" panose="02020603050405020304" pitchFamily="18" charset="0"/>
                <a:cs typeface="Times New Roman" panose="02020603050405020304" pitchFamily="18" charset="0"/>
              </a:rPr>
              <a:t>уголки в группах</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G:\Лида физо\DSC083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36756"/>
            <a:ext cx="3510389" cy="2632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G:\Лида физо\DSC08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764704"/>
            <a:ext cx="2432559" cy="3243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G:\Лида физо\DSC083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96" t="4273" r="7927"/>
          <a:stretch/>
        </p:blipFill>
        <p:spPr bwMode="auto">
          <a:xfrm>
            <a:off x="740296" y="3717032"/>
            <a:ext cx="3346365" cy="2759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76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7920880" cy="5016758"/>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Организация </a:t>
            </a:r>
            <a:r>
              <a:rPr lang="ru-RU" sz="2000" b="1" dirty="0">
                <a:latin typeface="Times New Roman" panose="02020603050405020304" pitchFamily="18" charset="0"/>
                <a:cs typeface="Times New Roman" panose="02020603050405020304" pitchFamily="18" charset="0"/>
              </a:rPr>
              <a:t>развивающей предметно – пространственной среды в ДОУ с учетом требований ФГОС строится таким образом, чтобы дать возможность наиболее эффективно развивать индивидуальность каждого ребенка с учетом его склонностей, интересов, уровня активности.</a:t>
            </a:r>
          </a:p>
          <a:p>
            <a:pPr algn="just"/>
            <a:endParaRPr lang="ru-RU" sz="2000" b="1" dirty="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	Создавая </a:t>
            </a:r>
            <a:r>
              <a:rPr lang="ru-RU" sz="2000" b="1" dirty="0">
                <a:latin typeface="Times New Roman" panose="02020603050405020304" pitchFamily="18" charset="0"/>
                <a:cs typeface="Times New Roman" panose="02020603050405020304" pitchFamily="18" charset="0"/>
              </a:rPr>
              <a:t>развивающую среду необходимо помнить: Среда должна выполнять образовательную, развивающую, воспитывающую, стимулирующую, организованную, коммуникативную функции. Но самое главное - она должна работать на развитие самостоятельности и самодеятельности ребенка. Необходимо гибкое и вариативное использование пространства. Среда должна служить удовлетворению потребностей и интересов ребенка. Форма и дизайн предметов ориентирована на безопасность и возраст детей. Элементы декора должны быть легко сменяемыми.</a:t>
            </a:r>
          </a:p>
        </p:txBody>
      </p:sp>
    </p:spTree>
    <p:extLst>
      <p:ext uri="{BB962C8B-B14F-4D97-AF65-F5344CB8AC3E}">
        <p14:creationId xmlns:p14="http://schemas.microsoft.com/office/powerpoint/2010/main" val="669729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988840"/>
            <a:ext cx="6768752" cy="1431032"/>
          </a:xfrm>
        </p:spPr>
        <p:txBody>
          <a:bodyPr/>
          <a:lstStyle/>
          <a:p>
            <a:pPr marL="0" indent="0" algn="ctr">
              <a:buNone/>
            </a:pPr>
            <a:r>
              <a:rPr lang="ru-RU" dirty="0" smtClean="0">
                <a:solidFill>
                  <a:schemeClr val="tx1"/>
                </a:solidFill>
                <a:latin typeface="Times New Roman" panose="02020603050405020304" pitchFamily="18" charset="0"/>
                <a:cs typeface="Times New Roman" panose="02020603050405020304" pitchFamily="18" charset="0"/>
              </a:rPr>
              <a:t>Будьте здоровы</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 name="Picture 3" descr="C:\Users\Root\Desktop\Новая папка\Новая папка (2)\картинки\dc4a1bee-eb44-473e-a20c-481972a8e95f.png"/>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419872"/>
            <a:ext cx="1928495" cy="20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302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6145" y="332656"/>
            <a:ext cx="5256584" cy="2677656"/>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«Чтобы сделать ребенка умным и рассудительным, сделайте его крепким и здоровым: пусть он работает, действует, бегает, кричит, пусть он находится в постоянном движении».</a:t>
            </a:r>
          </a:p>
          <a:p>
            <a:pPr algn="r"/>
            <a:r>
              <a:rPr lang="ru-RU" sz="2400" dirty="0">
                <a:latin typeface="Times New Roman" panose="02020603050405020304" pitchFamily="18" charset="0"/>
                <a:cs typeface="Times New Roman" panose="02020603050405020304" pitchFamily="18" charset="0"/>
              </a:rPr>
              <a:t>Жан Жак Руссо</a:t>
            </a:r>
          </a:p>
        </p:txBody>
      </p:sp>
      <p:pic>
        <p:nvPicPr>
          <p:cNvPr id="3" name="Picture 4" descr="C:\Users\Root\Desktop\картинки\i (2).jpg"/>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3016"/>
            <a:ext cx="4214495" cy="2785745"/>
          </a:xfrm>
          <a:prstGeom prst="ellipse">
            <a:avLst/>
          </a:prstGeom>
          <a:ln>
            <a:noFill/>
          </a:ln>
          <a:effectLst>
            <a:softEdge rad="112500"/>
          </a:effectLst>
          <a:extLst/>
        </p:spPr>
        <p:style>
          <a:lnRef idx="0">
            <a:scrgbClr r="0" g="0" b="0"/>
          </a:lnRef>
          <a:fillRef idx="1003">
            <a:schemeClr val="lt2"/>
          </a:fillRef>
          <a:effectRef idx="0">
            <a:scrgbClr r="0" g="0" b="0"/>
          </a:effectRef>
          <a:fontRef idx="major"/>
        </p:style>
      </p:pic>
    </p:spTree>
    <p:extLst>
      <p:ext uri="{BB962C8B-B14F-4D97-AF65-F5344CB8AC3E}">
        <p14:creationId xmlns:p14="http://schemas.microsoft.com/office/powerpoint/2010/main" val="2607912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136904" cy="648072"/>
          </a:xfrm>
        </p:spPr>
        <p:txBody>
          <a:bodyPr>
            <a:normAutofit fontScale="90000"/>
          </a:bodyPr>
          <a:lstStyle/>
          <a:p>
            <a:pPr marL="0" indent="0" algn="ctr">
              <a:buNone/>
            </a:pPr>
            <a:r>
              <a:rPr lang="ru-RU" sz="4800" dirty="0" smtClean="0">
                <a:latin typeface="Times New Roman" panose="02020603050405020304" pitchFamily="18" charset="0"/>
                <a:cs typeface="Times New Roman" panose="02020603050405020304" pitchFamily="18" charset="0"/>
              </a:rPr>
              <a:t>ФГОС</a:t>
            </a:r>
            <a:r>
              <a:rPr lang="ru-RU" sz="4800" dirty="0">
                <a:latin typeface="Times New Roman" panose="02020603050405020304" pitchFamily="18" charset="0"/>
                <a:cs typeface="Times New Roman" panose="02020603050405020304" pitchFamily="18" charset="0"/>
              </a:rPr>
              <a:t> ДО </a:t>
            </a:r>
            <a:endParaRPr lang="ru-RU" sz="48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23528" y="1556792"/>
            <a:ext cx="8568952" cy="4392488"/>
          </a:xfrm>
        </p:spPr>
        <p:txBody>
          <a:bodyPr>
            <a:normAutofit fontScale="92500" lnSpcReduction="10000"/>
          </a:bodyPr>
          <a:lstStyle/>
          <a:p>
            <a:pPr marL="45720" indent="0" algn="just">
              <a:buNone/>
            </a:pPr>
            <a:r>
              <a:rPr lang="ru-RU" sz="2400" dirty="0" smtClean="0"/>
              <a:t>      </a:t>
            </a:r>
            <a:r>
              <a:rPr lang="ru-RU" sz="2400" dirty="0" smtClean="0">
                <a:solidFill>
                  <a:schemeClr val="tx1"/>
                </a:solidFill>
                <a:latin typeface="Times New Roman" panose="02020603050405020304" pitchFamily="18" charset="0"/>
                <a:cs typeface="Times New Roman" panose="02020603050405020304" pitchFamily="18" charset="0"/>
              </a:rPr>
              <a:t>Определил требования к  развивающей предметно – пространственной среде ДОУ,  которая </a:t>
            </a:r>
            <a:r>
              <a:rPr lang="ru-RU" sz="2400" dirty="0">
                <a:solidFill>
                  <a:schemeClr val="tx1"/>
                </a:solidFill>
                <a:latin typeface="Times New Roman" panose="02020603050405020304" pitchFamily="18" charset="0"/>
                <a:cs typeface="Times New Roman" panose="02020603050405020304" pitchFamily="18" charset="0"/>
              </a:rPr>
              <a:t>должна создавать оптимально  насыщенную ( без чрезмерного обилия и без недостатка) целостную, многофункциональную, трансформирующуюся среду и обеспечивать реализацию основной общеобразовательной программы в совместной деятельности взрослого и детей и самостоятельной деятельности </a:t>
            </a:r>
            <a:r>
              <a:rPr lang="ru-RU" sz="2400" dirty="0" smtClean="0">
                <a:solidFill>
                  <a:schemeClr val="tx1"/>
                </a:solidFill>
                <a:latin typeface="Times New Roman" panose="02020603050405020304" pitchFamily="18" charset="0"/>
                <a:cs typeface="Times New Roman" panose="02020603050405020304" pitchFamily="18" charset="0"/>
              </a:rPr>
              <a:t>детей,</a:t>
            </a:r>
            <a:r>
              <a:rPr lang="ru-RU" sz="2400" dirty="0">
                <a:solidFill>
                  <a:schemeClr val="tx1"/>
                </a:solidFill>
                <a:latin typeface="Times New Roman" panose="02020603050405020304" pitchFamily="18" charset="0"/>
                <a:cs typeface="Times New Roman" panose="02020603050405020304" pitchFamily="18" charset="0"/>
              </a:rPr>
              <a:t> в том числе и физкультурного зала с его многочисленным оборудованием</a:t>
            </a:r>
            <a:r>
              <a:rPr lang="ru-RU" sz="2400" dirty="0" smtClean="0">
                <a:solidFill>
                  <a:schemeClr val="tx1"/>
                </a:solidFill>
                <a:latin typeface="Times New Roman" panose="02020603050405020304" pitchFamily="18" charset="0"/>
                <a:cs typeface="Times New Roman" panose="02020603050405020304" pitchFamily="18" charset="0"/>
              </a:rPr>
              <a:t>.</a:t>
            </a:r>
          </a:p>
          <a:p>
            <a:pPr marL="45720" indent="0" algn="just">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При создании предметной среды необходимо руководствоваться следующими принципами, определёнными во ФГОС ДО:</a:t>
            </a:r>
            <a:endParaRPr lang="ru-RU" sz="2400" dirty="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sz="2400"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644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ая прямоугольная выноска 3"/>
          <p:cNvSpPr/>
          <p:nvPr/>
        </p:nvSpPr>
        <p:spPr>
          <a:xfrm>
            <a:off x="2843808" y="153554"/>
            <a:ext cx="3096344" cy="1872208"/>
          </a:xfrm>
          <a:prstGeom prst="wedgeRoundRect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solidFill>
                <a:srgbClr val="FF0000"/>
              </a:solidFill>
            </a:endParaRPr>
          </a:p>
          <a:p>
            <a:pPr algn="ctr"/>
            <a:r>
              <a:rPr lang="ru-RU" dirty="0" err="1" smtClean="0">
                <a:solidFill>
                  <a:srgbClr val="FF0000"/>
                </a:solidFill>
              </a:rPr>
              <a:t>Полифункциональности</a:t>
            </a:r>
            <a:r>
              <a:rPr lang="ru-RU" dirty="0" smtClean="0">
                <a:solidFill>
                  <a:srgbClr val="FF0000"/>
                </a:solidFill>
              </a:rPr>
              <a:t>:</a:t>
            </a:r>
          </a:p>
          <a:p>
            <a:pPr algn="ctr"/>
            <a:r>
              <a:rPr lang="ru-RU" sz="1400" dirty="0">
                <a:solidFill>
                  <a:schemeClr val="tx1"/>
                </a:solidFill>
              </a:rPr>
              <a:t>п</a:t>
            </a:r>
            <a:r>
              <a:rPr lang="ru-RU" sz="1400" dirty="0" smtClean="0">
                <a:solidFill>
                  <a:schemeClr val="tx1"/>
                </a:solidFill>
              </a:rPr>
              <a:t>редметная </a:t>
            </a:r>
            <a:r>
              <a:rPr lang="ru-RU" sz="1400" dirty="0">
                <a:solidFill>
                  <a:schemeClr val="tx1"/>
                </a:solidFill>
              </a:rPr>
              <a:t>развивающая среда должна открывать перед детьми множество возможностей, обеспечить все составляющие образовательного процесса и в этом смысле должна быть </a:t>
            </a:r>
            <a:r>
              <a:rPr lang="ru-RU" sz="1400" dirty="0" smtClean="0">
                <a:solidFill>
                  <a:schemeClr val="tx1"/>
                </a:solidFill>
              </a:rPr>
              <a:t>многофункциональной;</a:t>
            </a:r>
            <a:endParaRPr lang="ru-RU" sz="1400" dirty="0">
              <a:solidFill>
                <a:schemeClr val="tx1"/>
              </a:solidFill>
            </a:endParaRPr>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5" name="Скругленная прямоугольная выноска 4"/>
          <p:cNvSpPr/>
          <p:nvPr/>
        </p:nvSpPr>
        <p:spPr>
          <a:xfrm>
            <a:off x="5940152" y="403742"/>
            <a:ext cx="3024336" cy="3168352"/>
          </a:xfrm>
          <a:prstGeom prst="wedgeRoundRectCallout">
            <a:avLst/>
          </a:prstGeom>
        </p:spPr>
        <p:style>
          <a:lnRef idx="1">
            <a:schemeClr val="accent5"/>
          </a:lnRef>
          <a:fillRef idx="1002">
            <a:schemeClr val="lt2"/>
          </a:fillRef>
          <a:effectRef idx="1">
            <a:schemeClr val="accent5"/>
          </a:effectRef>
          <a:fontRef idx="minor">
            <a:schemeClr val="dk1"/>
          </a:fontRef>
        </p:style>
        <p:txBody>
          <a:bodyPr rtlCol="0" anchor="ctr"/>
          <a:lstStyle/>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p>
          <a:p>
            <a:pPr algn="ctr"/>
            <a:endParaRPr lang="ru-RU" sz="1400" dirty="0"/>
          </a:p>
          <a:p>
            <a:pPr algn="ctr"/>
            <a:endParaRPr lang="ru-RU" sz="1400" dirty="0" smtClean="0">
              <a:solidFill>
                <a:srgbClr val="FF0000"/>
              </a:solidFill>
            </a:endParaRPr>
          </a:p>
          <a:p>
            <a:pPr algn="ctr"/>
            <a:r>
              <a:rPr lang="ru-RU" b="1" dirty="0" err="1" smtClean="0">
                <a:solidFill>
                  <a:srgbClr val="FF0000"/>
                </a:solidFill>
              </a:rPr>
              <a:t>Трансформируемости</a:t>
            </a:r>
            <a:r>
              <a:rPr lang="ru-RU" b="1" dirty="0" smtClean="0">
                <a:solidFill>
                  <a:srgbClr val="FF0000"/>
                </a:solidFill>
              </a:rPr>
              <a:t>:</a:t>
            </a:r>
          </a:p>
          <a:p>
            <a:pPr algn="ctr"/>
            <a:r>
              <a:rPr lang="ru-RU" sz="1400" dirty="0" smtClean="0">
                <a:solidFill>
                  <a:schemeClr val="tx1"/>
                </a:solidFill>
              </a:rPr>
              <a:t>данный </a:t>
            </a:r>
            <a:r>
              <a:rPr lang="ru-RU" sz="1400" dirty="0">
                <a:solidFill>
                  <a:schemeClr val="tx1"/>
                </a:solidFill>
              </a:rPr>
              <a:t>принцип тесно связан с </a:t>
            </a:r>
            <a:r>
              <a:rPr lang="ru-RU" sz="1400" dirty="0" err="1">
                <a:solidFill>
                  <a:schemeClr val="tx1"/>
                </a:solidFill>
              </a:rPr>
              <a:t>полифункциональностью</a:t>
            </a:r>
            <a:r>
              <a:rPr lang="ru-RU" sz="1400" dirty="0">
                <a:solidFill>
                  <a:schemeClr val="tx1"/>
                </a:solidFill>
              </a:rPr>
              <a:t> предметной среды, т. е. предоставляет возможность изменений, позволяющих, по ситуации, вынести на первый план ту или иную функцию пространства (в отличии от моно функционального зонирования, жёстко закрепляющего  функции за определённым пространством</a:t>
            </a:r>
            <a:r>
              <a:rPr lang="ru-RU" sz="1400" dirty="0" smtClean="0">
                <a:solidFill>
                  <a:schemeClr val="tx1"/>
                </a:solidFill>
              </a:rPr>
              <a:t>); </a:t>
            </a:r>
            <a:endParaRPr lang="ru-RU" sz="1400" dirty="0">
              <a:solidFill>
                <a:schemeClr val="tx1"/>
              </a:solidFill>
            </a:endParaRPr>
          </a:p>
          <a:p>
            <a:pPr algn="ctr"/>
            <a:endParaRPr lang="ru-RU" sz="1400" dirty="0"/>
          </a:p>
          <a:p>
            <a:pPr algn="ctr"/>
            <a:endParaRPr lang="ru-RU" dirty="0" smtClean="0"/>
          </a:p>
          <a:p>
            <a:pPr algn="ctr"/>
            <a:endParaRPr lang="ru-RU" dirty="0"/>
          </a:p>
          <a:p>
            <a:pPr algn="ctr"/>
            <a:endParaRPr lang="ru-RU" dirty="0" smtClean="0"/>
          </a:p>
          <a:p>
            <a:pPr algn="ctr"/>
            <a:endParaRPr lang="ru-RU" dirty="0"/>
          </a:p>
          <a:p>
            <a:pPr algn="ctr"/>
            <a:endParaRPr lang="ru-RU" dirty="0"/>
          </a:p>
        </p:txBody>
      </p:sp>
      <p:sp>
        <p:nvSpPr>
          <p:cNvPr id="6" name="Скругленная прямоугольная выноска 5"/>
          <p:cNvSpPr/>
          <p:nvPr/>
        </p:nvSpPr>
        <p:spPr>
          <a:xfrm>
            <a:off x="107504" y="1340767"/>
            <a:ext cx="2808312" cy="2668907"/>
          </a:xfrm>
          <a:prstGeom prst="wedgeRoundRect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solidFill>
                <a:srgbClr val="FF0000"/>
              </a:solidFill>
            </a:endParaRPr>
          </a:p>
          <a:p>
            <a:pPr algn="ctr"/>
            <a:r>
              <a:rPr lang="ru-RU" b="1" dirty="0">
                <a:solidFill>
                  <a:schemeClr val="accent6"/>
                </a:solidFill>
              </a:rPr>
              <a:t>Вариативности:</a:t>
            </a:r>
            <a:endParaRPr lang="ru-RU" b="1" dirty="0" smtClean="0">
              <a:solidFill>
                <a:schemeClr val="accent6"/>
              </a:solidFill>
            </a:endParaRPr>
          </a:p>
          <a:p>
            <a:pPr algn="ctr"/>
            <a:r>
              <a:rPr lang="ru-RU" sz="1400" dirty="0">
                <a:solidFill>
                  <a:schemeClr val="tx1"/>
                </a:solidFill>
              </a:rPr>
              <a:t>п</a:t>
            </a:r>
            <a:r>
              <a:rPr lang="ru-RU" sz="1400" dirty="0" smtClean="0">
                <a:solidFill>
                  <a:schemeClr val="tx1"/>
                </a:solidFill>
              </a:rPr>
              <a:t>редметно </a:t>
            </a:r>
            <a:r>
              <a:rPr lang="ru-RU" sz="1400" dirty="0">
                <a:solidFill>
                  <a:schemeClr val="tx1"/>
                </a:solidFill>
              </a:rPr>
              <a:t>развивающая среда предполагает периодическую сменяемость игрового материала, появление новых предметов, стимулирующих исследовательскую, познавательную, игровую, двигательную </a:t>
            </a:r>
            <a:r>
              <a:rPr lang="ru-RU" sz="1400" dirty="0" smtClean="0">
                <a:solidFill>
                  <a:schemeClr val="tx1"/>
                </a:solidFill>
              </a:rPr>
              <a:t>активность детей;</a:t>
            </a:r>
            <a:endParaRPr lang="ru-RU" sz="1400" dirty="0">
              <a:solidFill>
                <a:schemeClr val="tx1"/>
              </a:solidFill>
            </a:endParaRPr>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7" name="Скругленная прямоугольная выноска 6"/>
          <p:cNvSpPr/>
          <p:nvPr/>
        </p:nvSpPr>
        <p:spPr>
          <a:xfrm>
            <a:off x="3635896" y="2923372"/>
            <a:ext cx="2593892" cy="2172606"/>
          </a:xfrm>
          <a:prstGeom prst="wedgeRoundRectCallout">
            <a:avLst/>
          </a:prstGeom>
        </p:spPr>
        <p:style>
          <a:lnRef idx="2">
            <a:schemeClr val="accent6"/>
          </a:lnRef>
          <a:fillRef idx="1001">
            <a:schemeClr val="lt2"/>
          </a:fillRef>
          <a:effectRef idx="0">
            <a:schemeClr val="accent6"/>
          </a:effectRef>
          <a:fontRef idx="minor">
            <a:schemeClr val="dk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solidFill>
                <a:srgbClr val="FF0000"/>
              </a:solidFill>
            </a:endParaRPr>
          </a:p>
          <a:p>
            <a:pPr algn="ctr"/>
            <a:r>
              <a:rPr lang="ru-RU" b="1" dirty="0" smtClean="0">
                <a:solidFill>
                  <a:schemeClr val="accent6"/>
                </a:solidFill>
              </a:rPr>
              <a:t>Насыщенности</a:t>
            </a:r>
            <a:r>
              <a:rPr lang="ru-RU" b="1" dirty="0">
                <a:solidFill>
                  <a:schemeClr val="accent6"/>
                </a:solidFill>
              </a:rPr>
              <a:t>:</a:t>
            </a:r>
            <a:endParaRPr lang="ru-RU" b="1" dirty="0" smtClean="0">
              <a:solidFill>
                <a:schemeClr val="accent6"/>
              </a:solidFill>
            </a:endParaRPr>
          </a:p>
          <a:p>
            <a:pPr algn="ctr"/>
            <a:r>
              <a:rPr lang="ru-RU" sz="1400" dirty="0">
                <a:solidFill>
                  <a:schemeClr val="tx1"/>
                </a:solidFill>
              </a:rPr>
              <a:t>с</a:t>
            </a:r>
            <a:r>
              <a:rPr lang="ru-RU" sz="1400" dirty="0" smtClean="0">
                <a:solidFill>
                  <a:schemeClr val="tx1"/>
                </a:solidFill>
              </a:rPr>
              <a:t>реда соответствует содержанию образовательной программы, разработанной на основе одной из примерных программ, а так же возрастным особенностям детей;</a:t>
            </a:r>
            <a:endParaRPr lang="ru-RU" sz="1400" dirty="0">
              <a:solidFill>
                <a:schemeClr val="tx1"/>
              </a:solidFill>
            </a:endParaRPr>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8" name="Скругленная прямоугольная выноска 7"/>
          <p:cNvSpPr/>
          <p:nvPr/>
        </p:nvSpPr>
        <p:spPr>
          <a:xfrm>
            <a:off x="1187624" y="4060157"/>
            <a:ext cx="2304256" cy="1512168"/>
          </a:xfrm>
          <a:prstGeom prst="wedgeRoundRectCallout">
            <a:avLst/>
          </a:prstGeom>
        </p:spPr>
        <p:style>
          <a:lnRef idx="2">
            <a:schemeClr val="accent1"/>
          </a:lnRef>
          <a:fillRef idx="1003">
            <a:schemeClr val="lt2"/>
          </a:fillRef>
          <a:effectRef idx="0">
            <a:schemeClr val="accent1"/>
          </a:effectRef>
          <a:fontRef idx="minor">
            <a:schemeClr val="dk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solidFill>
                <a:srgbClr val="FF0000"/>
              </a:solidFill>
            </a:endParaRPr>
          </a:p>
          <a:p>
            <a:pPr algn="ctr"/>
            <a:r>
              <a:rPr lang="ru-RU" sz="1400" b="1" dirty="0" smtClean="0">
                <a:solidFill>
                  <a:schemeClr val="accent6"/>
                </a:solidFill>
              </a:rPr>
              <a:t>Доступности</a:t>
            </a:r>
            <a:r>
              <a:rPr lang="ru-RU" sz="1400" b="1" dirty="0">
                <a:solidFill>
                  <a:schemeClr val="accent6"/>
                </a:solidFill>
              </a:rPr>
              <a:t>:</a:t>
            </a:r>
            <a:endParaRPr lang="ru-RU" sz="1400" b="1" dirty="0" smtClean="0">
              <a:solidFill>
                <a:schemeClr val="accent6"/>
              </a:solidFill>
            </a:endParaRPr>
          </a:p>
          <a:p>
            <a:pPr algn="ctr"/>
            <a:r>
              <a:rPr lang="ru-RU" sz="1400" dirty="0">
                <a:solidFill>
                  <a:schemeClr val="tx1"/>
                </a:solidFill>
              </a:rPr>
              <a:t>с</a:t>
            </a:r>
            <a:r>
              <a:rPr lang="ru-RU" sz="1400" dirty="0" smtClean="0">
                <a:solidFill>
                  <a:schemeClr val="tx1"/>
                </a:solidFill>
              </a:rPr>
              <a:t>реда обеспечивает свободный доступ детей к играм, игрушкам, материалам, пособиям;</a:t>
            </a:r>
            <a:endParaRPr lang="ru-RU" sz="1400" dirty="0">
              <a:solidFill>
                <a:schemeClr val="tx1"/>
              </a:solidFill>
            </a:endParaRPr>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9" name="Скругленная прямоугольная выноска 8"/>
          <p:cNvSpPr/>
          <p:nvPr/>
        </p:nvSpPr>
        <p:spPr>
          <a:xfrm>
            <a:off x="6732240" y="4009675"/>
            <a:ext cx="2232248" cy="1613132"/>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solidFill>
                <a:srgbClr val="FF0000"/>
              </a:solidFill>
            </a:endParaRPr>
          </a:p>
          <a:p>
            <a:pPr algn="ctr"/>
            <a:r>
              <a:rPr lang="ru-RU" sz="1400" b="1" dirty="0" smtClean="0">
                <a:solidFill>
                  <a:schemeClr val="accent6"/>
                </a:solidFill>
              </a:rPr>
              <a:t>Безопасности</a:t>
            </a:r>
            <a:r>
              <a:rPr lang="ru-RU" sz="1400" b="1" dirty="0">
                <a:solidFill>
                  <a:schemeClr val="accent6"/>
                </a:solidFill>
              </a:rPr>
              <a:t>:</a:t>
            </a:r>
            <a:endParaRPr lang="ru-RU" sz="1400" b="1" dirty="0" smtClean="0">
              <a:solidFill>
                <a:schemeClr val="accent6"/>
              </a:solidFill>
            </a:endParaRPr>
          </a:p>
          <a:p>
            <a:pPr algn="ctr"/>
            <a:r>
              <a:rPr lang="ru-RU" sz="1400" dirty="0">
                <a:solidFill>
                  <a:schemeClr val="tx1"/>
                </a:solidFill>
              </a:rPr>
              <a:t>с</a:t>
            </a:r>
            <a:r>
              <a:rPr lang="ru-RU" sz="1400" dirty="0" smtClean="0">
                <a:solidFill>
                  <a:schemeClr val="tx1"/>
                </a:solidFill>
              </a:rPr>
              <a:t>реда предполагает соответствие её элементов требования по обеспечению надёжности и безопасности.</a:t>
            </a:r>
            <a:endParaRPr lang="ru-RU" sz="1400" dirty="0">
              <a:solidFill>
                <a:schemeClr val="tx1"/>
              </a:solidFill>
            </a:endParaRPr>
          </a:p>
          <a:p>
            <a:pPr algn="ctr"/>
            <a:endParaRPr lang="ru-RU" dirty="0"/>
          </a:p>
          <a:p>
            <a:pPr algn="ctr"/>
            <a:endParaRPr lang="ru-RU" dirty="0" smtClean="0"/>
          </a:p>
          <a:p>
            <a:pPr algn="ctr"/>
            <a:endParaRPr lang="ru-RU" dirty="0"/>
          </a:p>
          <a:p>
            <a:pPr algn="ctr"/>
            <a:endParaRPr lang="ru-RU" dirty="0" smtClean="0"/>
          </a:p>
          <a:p>
            <a:pPr algn="ctr"/>
            <a:endParaRPr lang="ru-RU" dirty="0"/>
          </a:p>
        </p:txBody>
      </p:sp>
      <p:sp>
        <p:nvSpPr>
          <p:cNvPr id="10" name="Овал 9"/>
          <p:cNvSpPr/>
          <p:nvPr/>
        </p:nvSpPr>
        <p:spPr>
          <a:xfrm>
            <a:off x="0" y="5765190"/>
            <a:ext cx="9144000" cy="109281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sz="2800" dirty="0">
              <a:solidFill>
                <a:srgbClr val="FF0000"/>
              </a:solidFill>
            </a:endParaRPr>
          </a:p>
          <a:p>
            <a:pPr algn="ctr"/>
            <a:r>
              <a:rPr lang="ru-RU" sz="2800" dirty="0" smtClean="0">
                <a:solidFill>
                  <a:srgbClr val="FF0000"/>
                </a:solidFill>
              </a:rPr>
              <a:t>Развивающая предметно- </a:t>
            </a:r>
            <a:r>
              <a:rPr lang="ru-RU" sz="2800" dirty="0">
                <a:solidFill>
                  <a:srgbClr val="FF0000"/>
                </a:solidFill>
              </a:rPr>
              <a:t>пространственная </a:t>
            </a:r>
            <a:r>
              <a:rPr lang="ru-RU" sz="2800" dirty="0" smtClean="0">
                <a:solidFill>
                  <a:srgbClr val="FF0000"/>
                </a:solidFill>
              </a:rPr>
              <a:t>среда </a:t>
            </a:r>
            <a:r>
              <a:rPr lang="ru-RU" dirty="0" smtClean="0">
                <a:solidFill>
                  <a:srgbClr val="FF0000"/>
                </a:solidFill>
              </a:rPr>
              <a:t> </a:t>
            </a:r>
            <a:r>
              <a:rPr lang="ru-RU" dirty="0"/>
              <a:t/>
            </a:r>
            <a:br>
              <a:rPr lang="ru-RU" dirty="0"/>
            </a:br>
            <a:endParaRPr lang="ru-RU" dirty="0"/>
          </a:p>
        </p:txBody>
      </p:sp>
    </p:spTree>
    <p:extLst>
      <p:ext uri="{BB962C8B-B14F-4D97-AF65-F5344CB8AC3E}">
        <p14:creationId xmlns:p14="http://schemas.microsoft.com/office/powerpoint/2010/main" val="124422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7" cy="404665"/>
          </a:xfrm>
        </p:spPr>
        <p:txBody>
          <a:bodyPr/>
          <a:lstStyle/>
          <a:p>
            <a:pPr marL="0" indent="0" algn="ctr">
              <a:buNone/>
            </a:pPr>
            <a:r>
              <a:rPr lang="ru-RU" sz="2800" dirty="0" smtClean="0">
                <a:solidFill>
                  <a:schemeClr val="tx1"/>
                </a:solidFill>
              </a:rPr>
              <a:t>Спортивный зал</a:t>
            </a:r>
            <a:endParaRPr lang="ru-RU" sz="2800" dirty="0">
              <a:solidFill>
                <a:schemeClr val="tx1"/>
              </a:solidFill>
            </a:endParaRPr>
          </a:p>
        </p:txBody>
      </p:sp>
      <p:sp>
        <p:nvSpPr>
          <p:cNvPr id="3" name="Объект 2"/>
          <p:cNvSpPr>
            <a:spLocks noGrp="1"/>
          </p:cNvSpPr>
          <p:nvPr>
            <p:ph sz="quarter" idx="13"/>
          </p:nvPr>
        </p:nvSpPr>
        <p:spPr>
          <a:xfrm>
            <a:off x="179512" y="749518"/>
            <a:ext cx="4032865" cy="2463457"/>
          </a:xfrm>
        </p:spPr>
        <p:txBody>
          <a:bodyPr>
            <a:normAutofit/>
          </a:bodyPr>
          <a:lstStyle/>
          <a:p>
            <a:pPr marL="45720" indent="0" algn="just">
              <a:buNone/>
            </a:pPr>
            <a:r>
              <a:rPr lang="ru-RU" sz="1800" dirty="0" smtClean="0">
                <a:solidFill>
                  <a:schemeClr val="tx1"/>
                </a:solidFill>
              </a:rPr>
              <a:t>Пространство оснащено средствами обучения и воспитания (в том числе техническими), соответствующими материалами, в том числе спортивным, оздоровительным оборудованием, инвентарём (в соответствии со спецификой Программы). </a:t>
            </a:r>
            <a:endParaRPr lang="ru-RU" sz="1800" dirty="0">
              <a:solidFill>
                <a:schemeClr val="tx1"/>
              </a:solidFill>
            </a:endParaRPr>
          </a:p>
        </p:txBody>
      </p:sp>
      <p:sp>
        <p:nvSpPr>
          <p:cNvPr id="4" name="Объект 3"/>
          <p:cNvSpPr>
            <a:spLocks noGrp="1"/>
          </p:cNvSpPr>
          <p:nvPr>
            <p:ph sz="quarter" idx="14"/>
          </p:nvPr>
        </p:nvSpPr>
        <p:spPr>
          <a:xfrm>
            <a:off x="5364088" y="3645024"/>
            <a:ext cx="3346704" cy="2736304"/>
          </a:xfrm>
        </p:spPr>
        <p:txBody>
          <a:bodyPr/>
          <a:lstStyle/>
          <a:p>
            <a:endParaRPr lang="ru-RU" dirty="0"/>
          </a:p>
        </p:txBody>
      </p:sp>
      <p:pic>
        <p:nvPicPr>
          <p:cNvPr id="1026" name="Picture 2" descr="C:\Users\admin\Desktop\спорт зал\DSC091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0" t="10930" b="25287"/>
          <a:stretch/>
        </p:blipFill>
        <p:spPr bwMode="auto">
          <a:xfrm>
            <a:off x="4645353" y="749519"/>
            <a:ext cx="4320000" cy="21608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спорт зал\DSC09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13" t="15753" r="13675" b="10178"/>
          <a:stretch/>
        </p:blipFill>
        <p:spPr bwMode="auto">
          <a:xfrm>
            <a:off x="4645352" y="3140968"/>
            <a:ext cx="4320001" cy="339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спорт зал\DSC0917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52" b="20606"/>
          <a:stretch/>
        </p:blipFill>
        <p:spPr bwMode="auto">
          <a:xfrm>
            <a:off x="395536" y="3210701"/>
            <a:ext cx="3816841" cy="325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7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8280920" cy="476672"/>
          </a:xfrm>
        </p:spPr>
        <p:txBody>
          <a:bodyPr/>
          <a:lstStyle/>
          <a:p>
            <a:pPr marL="0" indent="0" algn="ctr">
              <a:buNone/>
            </a:pPr>
            <a:r>
              <a:rPr lang="ru-RU" sz="1800" dirty="0" smtClean="0">
                <a:solidFill>
                  <a:schemeClr val="tx1"/>
                </a:solidFill>
                <a:latin typeface="Times New Roman" pitchFamily="18" charset="0"/>
                <a:cs typeface="Times New Roman" pitchFamily="18" charset="0"/>
              </a:rPr>
              <a:t>Материалы и оборудование для двигательной активности включают</a:t>
            </a:r>
            <a:endParaRPr lang="ru-RU" sz="1800" dirty="0">
              <a:solidFill>
                <a:schemeClr val="tx1"/>
              </a:solidFill>
            </a:endParaRPr>
          </a:p>
        </p:txBody>
      </p:sp>
      <p:sp>
        <p:nvSpPr>
          <p:cNvPr id="7" name="6-конечная звезда 6"/>
          <p:cNvSpPr/>
          <p:nvPr/>
        </p:nvSpPr>
        <p:spPr>
          <a:xfrm>
            <a:off x="3382941" y="1916832"/>
            <a:ext cx="2890084" cy="2670507"/>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2000" dirty="0" smtClean="0">
              <a:solidFill>
                <a:srgbClr val="002060"/>
              </a:solidFill>
              <a:latin typeface="Times New Roman" pitchFamily="18" charset="0"/>
              <a:cs typeface="Times New Roman" pitchFamily="18" charset="0"/>
            </a:endParaRPr>
          </a:p>
          <a:p>
            <a:pPr algn="ctr"/>
            <a:r>
              <a:rPr lang="ru-RU" sz="2000" dirty="0" smtClean="0">
                <a:solidFill>
                  <a:srgbClr val="002060"/>
                </a:solidFill>
                <a:latin typeface="Times New Roman" pitchFamily="18" charset="0"/>
                <a:cs typeface="Times New Roman" pitchFamily="18" charset="0"/>
              </a:rPr>
              <a:t>Физкультурное</a:t>
            </a:r>
          </a:p>
          <a:p>
            <a:pPr algn="ctr"/>
            <a:r>
              <a:rPr lang="ru-RU" sz="2000" dirty="0" smtClean="0">
                <a:solidFill>
                  <a:srgbClr val="002060"/>
                </a:solidFill>
                <a:latin typeface="Times New Roman" pitchFamily="18" charset="0"/>
                <a:cs typeface="Times New Roman" pitchFamily="18" charset="0"/>
              </a:rPr>
              <a:t> и спортивно – игровое оборудование</a:t>
            </a:r>
            <a:endParaRPr lang="ru-RU" sz="2000" dirty="0">
              <a:solidFill>
                <a:srgbClr val="002060"/>
              </a:solidFill>
              <a:latin typeface="Times New Roman" pitchFamily="18" charset="0"/>
              <a:cs typeface="Times New Roman" pitchFamily="18" charset="0"/>
            </a:endParaRPr>
          </a:p>
          <a:p>
            <a:pPr algn="ctr"/>
            <a:endParaRPr lang="ru-RU" dirty="0"/>
          </a:p>
        </p:txBody>
      </p:sp>
      <p:sp>
        <p:nvSpPr>
          <p:cNvPr id="9" name="Блок-схема: память с посл. доступом 8"/>
          <p:cNvSpPr/>
          <p:nvPr/>
        </p:nvSpPr>
        <p:spPr>
          <a:xfrm rot="745792">
            <a:off x="1531592" y="427034"/>
            <a:ext cx="2419376" cy="1712423"/>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ru-RU" b="1" u="sng" dirty="0" smtClean="0">
              <a:solidFill>
                <a:srgbClr val="FF0000"/>
              </a:solidFill>
              <a:latin typeface="Times New Roman" pitchFamily="18" charset="0"/>
              <a:ea typeface="Times New Roman" pitchFamily="18" charset="0"/>
              <a:cs typeface="Times New Roman" pitchFamily="18" charset="0"/>
            </a:endParaRPr>
          </a:p>
          <a:p>
            <a:pPr lvl="0" algn="ctr"/>
            <a:r>
              <a:rPr lang="ru-RU" b="1" dirty="0" smtClean="0">
                <a:solidFill>
                  <a:schemeClr val="tx2"/>
                </a:solidFill>
                <a:latin typeface="Times New Roman" pitchFamily="18" charset="0"/>
                <a:ea typeface="Times New Roman" pitchFamily="18" charset="0"/>
                <a:cs typeface="Times New Roman" pitchFamily="18" charset="0"/>
              </a:rPr>
              <a:t>Стационарное</a:t>
            </a:r>
          </a:p>
          <a:p>
            <a:pPr lvl="0" algn="ctr"/>
            <a:r>
              <a:rPr lang="ru-RU" b="1" dirty="0" smtClean="0">
                <a:solidFill>
                  <a:schemeClr val="tx2"/>
                </a:solidFill>
                <a:latin typeface="Times New Roman" pitchFamily="18" charset="0"/>
                <a:cs typeface="Times New Roman" pitchFamily="18" charset="0"/>
              </a:rPr>
              <a:t>оборудование</a:t>
            </a:r>
            <a:endParaRPr lang="ru-RU" dirty="0">
              <a:solidFill>
                <a:schemeClr val="tx2"/>
              </a:solidFill>
              <a:latin typeface="Times New Roman" pitchFamily="18" charset="0"/>
              <a:cs typeface="Times New Roman" pitchFamily="18" charset="0"/>
            </a:endParaRPr>
          </a:p>
          <a:p>
            <a:pPr algn="ctr"/>
            <a:endParaRPr lang="ru-RU" dirty="0"/>
          </a:p>
        </p:txBody>
      </p:sp>
      <p:sp>
        <p:nvSpPr>
          <p:cNvPr id="10" name="Блок-схема: память с посл. доступом 9"/>
          <p:cNvSpPr/>
          <p:nvPr/>
        </p:nvSpPr>
        <p:spPr>
          <a:xfrm rot="19128146">
            <a:off x="198700" y="4219952"/>
            <a:ext cx="3029127" cy="1872208"/>
          </a:xfrm>
          <a:prstGeom prst="flowChartMagneticTape">
            <a:avLst/>
          </a:prstGeom>
        </p:spPr>
        <p:style>
          <a:lnRef idx="3">
            <a:schemeClr val="lt1"/>
          </a:lnRef>
          <a:fillRef idx="1">
            <a:schemeClr val="accent3"/>
          </a:fillRef>
          <a:effectRef idx="1">
            <a:schemeClr val="accent3"/>
          </a:effectRef>
          <a:fontRef idx="minor">
            <a:schemeClr val="lt1"/>
          </a:fontRef>
        </p:style>
        <p:txBody>
          <a:bodyPr rtlCol="0" anchor="ctr"/>
          <a:lstStyle/>
          <a:p>
            <a:pPr lvl="0" algn="ctr" fontAlgn="base">
              <a:spcBef>
                <a:spcPct val="0"/>
              </a:spcBef>
              <a:spcAft>
                <a:spcPct val="0"/>
              </a:spcAft>
            </a:pPr>
            <a:r>
              <a:rPr lang="ru-RU" b="1" dirty="0" smtClean="0">
                <a:solidFill>
                  <a:schemeClr val="tx2"/>
                </a:solidFill>
                <a:latin typeface="Times New Roman" pitchFamily="18" charset="0"/>
                <a:ea typeface="Times New Roman" pitchFamily="18" charset="0"/>
                <a:cs typeface="Times New Roman" pitchFamily="18" charset="0"/>
              </a:rPr>
              <a:t>Пособия для ОРУ и подвижных игр</a:t>
            </a:r>
            <a:endParaRPr lang="ru-RU" dirty="0">
              <a:solidFill>
                <a:schemeClr val="tx2"/>
              </a:solidFill>
              <a:latin typeface="Times New Roman" pitchFamily="18" charset="0"/>
              <a:cs typeface="Times New Roman" pitchFamily="18" charset="0"/>
            </a:endParaRPr>
          </a:p>
        </p:txBody>
      </p:sp>
      <p:sp>
        <p:nvSpPr>
          <p:cNvPr id="11" name="Блок-схема: память с посл. доступом 10"/>
          <p:cNvSpPr/>
          <p:nvPr/>
        </p:nvSpPr>
        <p:spPr>
          <a:xfrm rot="17082935">
            <a:off x="3002473" y="4761088"/>
            <a:ext cx="2413833" cy="1848073"/>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r>
              <a:rPr lang="ru-RU" b="1" dirty="0" smtClean="0">
                <a:solidFill>
                  <a:schemeClr val="tx2"/>
                </a:solidFill>
                <a:latin typeface="Times New Roman" pitchFamily="18" charset="0"/>
                <a:ea typeface="Times New Roman" pitchFamily="18" charset="0"/>
                <a:cs typeface="Times New Roman" pitchFamily="18" charset="0"/>
              </a:rPr>
              <a:t>Оборудование для обеспечения страховки</a:t>
            </a:r>
            <a:endParaRPr lang="ru-RU" dirty="0">
              <a:solidFill>
                <a:schemeClr val="tx2"/>
              </a:solidFill>
              <a:latin typeface="Times New Roman" pitchFamily="18" charset="0"/>
              <a:cs typeface="Times New Roman" pitchFamily="18" charset="0"/>
            </a:endParaRPr>
          </a:p>
        </p:txBody>
      </p:sp>
      <p:sp>
        <p:nvSpPr>
          <p:cNvPr id="14" name="Блок-схема: память с посл. доступом 13"/>
          <p:cNvSpPr/>
          <p:nvPr/>
        </p:nvSpPr>
        <p:spPr>
          <a:xfrm flipH="1">
            <a:off x="6481760" y="2118905"/>
            <a:ext cx="2484278" cy="1584176"/>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lang="ru-RU" b="1" dirty="0" err="1" smtClean="0">
                <a:solidFill>
                  <a:schemeClr val="tx2"/>
                </a:solidFill>
                <a:latin typeface="Times New Roman" pitchFamily="18" charset="0"/>
                <a:ea typeface="Times New Roman" pitchFamily="18" charset="0"/>
                <a:cs typeface="Times New Roman" pitchFamily="18" charset="0"/>
              </a:rPr>
              <a:t>Пристенное</a:t>
            </a:r>
            <a:r>
              <a:rPr lang="ru-RU" b="1" dirty="0" smtClean="0">
                <a:solidFill>
                  <a:schemeClr val="tx2"/>
                </a:solidFill>
                <a:latin typeface="Times New Roman" pitchFamily="18" charset="0"/>
                <a:ea typeface="Times New Roman" pitchFamily="18" charset="0"/>
                <a:cs typeface="Times New Roman" pitchFamily="18" charset="0"/>
              </a:rPr>
              <a:t> оборудование</a:t>
            </a:r>
            <a:endParaRPr lang="ru-RU" dirty="0">
              <a:solidFill>
                <a:schemeClr val="tx2"/>
              </a:solidFill>
            </a:endParaRPr>
          </a:p>
        </p:txBody>
      </p:sp>
      <p:sp>
        <p:nvSpPr>
          <p:cNvPr id="15" name="Блок-схема: память с посл. доступом 14"/>
          <p:cNvSpPr/>
          <p:nvPr/>
        </p:nvSpPr>
        <p:spPr>
          <a:xfrm rot="2664609" flipH="1">
            <a:off x="5732764" y="4158666"/>
            <a:ext cx="2498489" cy="1661953"/>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fontAlgn="base">
              <a:spcBef>
                <a:spcPct val="0"/>
              </a:spcBef>
              <a:spcAft>
                <a:spcPct val="0"/>
              </a:spcAft>
            </a:pPr>
            <a:r>
              <a:rPr lang="ru-RU" b="1" dirty="0" smtClean="0">
                <a:solidFill>
                  <a:schemeClr val="tx2"/>
                </a:solidFill>
                <a:latin typeface="Times New Roman" pitchFamily="18" charset="0"/>
                <a:ea typeface="Times New Roman" pitchFamily="18" charset="0"/>
                <a:cs typeface="Times New Roman" pitchFamily="18" charset="0"/>
              </a:rPr>
              <a:t>Подвесное оборудование</a:t>
            </a:r>
            <a:endParaRPr lang="ru-RU" dirty="0">
              <a:solidFill>
                <a:schemeClr val="tx2"/>
              </a:solidFill>
              <a:latin typeface="Times New Roman" pitchFamily="18" charset="0"/>
              <a:cs typeface="Times New Roman" pitchFamily="18" charset="0"/>
            </a:endParaRPr>
          </a:p>
          <a:p>
            <a:pPr lvl="0" eaLnBrk="0" fontAlgn="base" hangingPunct="0">
              <a:spcBef>
                <a:spcPct val="0"/>
              </a:spcBef>
              <a:spcAft>
                <a:spcPct val="0"/>
              </a:spcAft>
            </a:pPr>
            <a:endParaRPr lang="ru-RU" dirty="0">
              <a:solidFill>
                <a:schemeClr val="tx1"/>
              </a:solidFill>
              <a:latin typeface="Times New Roman" pitchFamily="18" charset="0"/>
              <a:cs typeface="Times New Roman" pitchFamily="18" charset="0"/>
            </a:endParaRPr>
          </a:p>
        </p:txBody>
      </p:sp>
      <p:sp>
        <p:nvSpPr>
          <p:cNvPr id="18" name="Блок-схема: память с посл. доступом 17"/>
          <p:cNvSpPr/>
          <p:nvPr/>
        </p:nvSpPr>
        <p:spPr>
          <a:xfrm rot="20879391" flipH="1">
            <a:off x="5513418" y="424206"/>
            <a:ext cx="2445445" cy="1723407"/>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fontAlgn="base">
              <a:spcBef>
                <a:spcPct val="0"/>
              </a:spcBef>
              <a:spcAft>
                <a:spcPct val="0"/>
              </a:spcAft>
            </a:pPr>
            <a:r>
              <a:rPr lang="ru-RU" b="1" dirty="0" smtClean="0">
                <a:solidFill>
                  <a:schemeClr val="tx2"/>
                </a:solidFill>
                <a:latin typeface="Times New Roman" pitchFamily="18" charset="0"/>
                <a:ea typeface="Times New Roman" pitchFamily="18" charset="0"/>
                <a:cs typeface="Times New Roman" pitchFamily="18" charset="0"/>
              </a:rPr>
              <a:t>Передвижные конструкции</a:t>
            </a:r>
            <a:endParaRPr lang="ru-RU" dirty="0">
              <a:solidFill>
                <a:schemeClr val="tx2"/>
              </a:solidFill>
              <a:latin typeface="Times New Roman" pitchFamily="18" charset="0"/>
              <a:cs typeface="Times New Roman" pitchFamily="18" charset="0"/>
            </a:endParaRPr>
          </a:p>
        </p:txBody>
      </p:sp>
      <p:sp>
        <p:nvSpPr>
          <p:cNvPr id="12" name="Блок-схема: память с посл. доступом 11"/>
          <p:cNvSpPr/>
          <p:nvPr/>
        </p:nvSpPr>
        <p:spPr>
          <a:xfrm rot="21177317">
            <a:off x="346619" y="2248183"/>
            <a:ext cx="2625170" cy="1712423"/>
          </a:xfrm>
          <a:prstGeom prst="flowChartMagneticTape">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ru-RU" b="1" u="sng" dirty="0" smtClean="0">
              <a:solidFill>
                <a:srgbClr val="FF0000"/>
              </a:solidFill>
              <a:latin typeface="Times New Roman" pitchFamily="18" charset="0"/>
              <a:ea typeface="Times New Roman" pitchFamily="18" charset="0"/>
              <a:cs typeface="Times New Roman" pitchFamily="18" charset="0"/>
            </a:endParaRPr>
          </a:p>
          <a:p>
            <a:pPr lvl="0" algn="ctr"/>
            <a:r>
              <a:rPr lang="ru-RU" b="1" dirty="0" smtClean="0">
                <a:solidFill>
                  <a:schemeClr val="tx2"/>
                </a:solidFill>
                <a:latin typeface="Times New Roman" pitchFamily="18" charset="0"/>
                <a:ea typeface="Times New Roman" pitchFamily="18" charset="0"/>
                <a:cs typeface="Times New Roman" pitchFamily="18" charset="0"/>
              </a:rPr>
              <a:t>Тренажёры и тренировочные устройства</a:t>
            </a:r>
            <a:endParaRPr lang="ru-RU" dirty="0">
              <a:solidFill>
                <a:schemeClr val="tx2"/>
              </a:solidFill>
              <a:latin typeface="Times New Roman" pitchFamily="18" charset="0"/>
              <a:cs typeface="Times New Roman" pitchFamily="18" charset="0"/>
            </a:endParaRPr>
          </a:p>
          <a:p>
            <a:pPr algn="ctr"/>
            <a:endParaRPr lang="ru-RU" dirty="0"/>
          </a:p>
        </p:txBody>
      </p:sp>
    </p:spTree>
    <p:extLst>
      <p:ext uri="{BB962C8B-B14F-4D97-AF65-F5344CB8AC3E}">
        <p14:creationId xmlns:p14="http://schemas.microsoft.com/office/powerpoint/2010/main" val="2262204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4"/>
          </p:nvPr>
        </p:nvSpPr>
        <p:spPr>
          <a:xfrm>
            <a:off x="4355976" y="3861048"/>
            <a:ext cx="4104456" cy="2708920"/>
          </a:xfrm>
        </p:spPr>
        <p:txBody>
          <a:bodyPr>
            <a:normAutofit lnSpcReduction="10000"/>
          </a:bodyPr>
          <a:lstStyle/>
          <a:p>
            <a:pPr marL="45720" indent="0" algn="just">
              <a:buNone/>
            </a:pPr>
            <a:r>
              <a:rPr lang="ru-RU" altLang="ru-RU" b="1" dirty="0" smtClean="0">
                <a:solidFill>
                  <a:schemeClr val="tx1"/>
                </a:solidFill>
                <a:latin typeface="Times New Roman" panose="02020603050405020304" pitchFamily="18" charset="0"/>
                <a:cs typeface="Times New Roman" panose="02020603050405020304" pitchFamily="18" charset="0"/>
              </a:rPr>
              <a:t>Лазание </a:t>
            </a:r>
            <a:r>
              <a:rPr lang="ru-RU" altLang="ru-RU" b="1" dirty="0">
                <a:solidFill>
                  <a:schemeClr val="tx1"/>
                </a:solidFill>
                <a:latin typeface="Times New Roman" panose="02020603050405020304" pitchFamily="18" charset="0"/>
                <a:cs typeface="Times New Roman" panose="02020603050405020304" pitchFamily="18" charset="0"/>
              </a:rPr>
              <a:t>по гимнастической стенке способствует развитию ловкости, силы, смелости, выносливости, координации </a:t>
            </a:r>
            <a:r>
              <a:rPr lang="ru-RU" altLang="ru-RU" b="1" dirty="0" smtClean="0">
                <a:solidFill>
                  <a:schemeClr val="tx1"/>
                </a:solidFill>
                <a:latin typeface="Times New Roman" panose="02020603050405020304" pitchFamily="18" charset="0"/>
                <a:cs typeface="Times New Roman" panose="02020603050405020304" pitchFamily="18" charset="0"/>
              </a:rPr>
              <a:t>движений.</a:t>
            </a:r>
            <a:endParaRPr lang="ru-RU" altLang="ru-RU" b="1" dirty="0" smtClean="0">
              <a:solidFill>
                <a:schemeClr val="tx1"/>
              </a:solidFill>
              <a:latin typeface="Times New Roman" panose="02020603050405020304" pitchFamily="18" charset="0"/>
              <a:cs typeface="Times New Roman" panose="02020603050405020304" pitchFamily="18" charset="0"/>
            </a:endParaRPr>
          </a:p>
          <a:p>
            <a:pPr marL="45720" indent="0" algn="just">
              <a:buNone/>
            </a:pPr>
            <a:endParaRPr lang="ru-RU" altLang="ru-RU" b="1" dirty="0">
              <a:solidFill>
                <a:schemeClr val="tx1"/>
              </a:solidFill>
              <a:latin typeface="Times New Roman" panose="02020603050405020304" pitchFamily="18" charset="0"/>
              <a:cs typeface="Times New Roman" panose="02020603050405020304" pitchFamily="18" charset="0"/>
            </a:endParaRPr>
          </a:p>
          <a:p>
            <a:pPr marL="45720" indent="0" algn="ctr">
              <a:buNone/>
            </a:pPr>
            <a:r>
              <a:rPr lang="ru-RU" altLang="ru-RU" b="1" dirty="0">
                <a:solidFill>
                  <a:schemeClr val="tx1"/>
                </a:solidFill>
                <a:latin typeface="Times New Roman" panose="02020603050405020304" pitchFamily="18" charset="0"/>
                <a:cs typeface="Times New Roman" panose="02020603050405020304" pitchFamily="18" charset="0"/>
              </a:rPr>
              <a:t>ВО ВРЕМЯ ЛАЗАНЬЯ ДЕТЕЙ ПО СТЕНКЕ НА ПОЛ ОБЯЗАТЕЛЬНО КЛАДЁТСЯ МАТ ДЛЯ СТРАХОВКИ</a:t>
            </a:r>
          </a:p>
          <a:p>
            <a:endParaRPr lang="ru-RU" dirty="0"/>
          </a:p>
        </p:txBody>
      </p:sp>
      <p:sp>
        <p:nvSpPr>
          <p:cNvPr id="6" name="Заголовок 5"/>
          <p:cNvSpPr>
            <a:spLocks noGrp="1"/>
          </p:cNvSpPr>
          <p:nvPr>
            <p:ph type="title"/>
          </p:nvPr>
        </p:nvSpPr>
        <p:spPr>
          <a:xfrm>
            <a:off x="395536" y="0"/>
            <a:ext cx="8424936" cy="692696"/>
          </a:xfrm>
        </p:spPr>
        <p:txBody>
          <a:bodyPr/>
          <a:lstStyle/>
          <a:p>
            <a:pPr marL="0" indent="0" algn="ctr">
              <a:buNone/>
            </a:pPr>
            <a:r>
              <a:rPr lang="ru-RU" sz="2400"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Стационарное </a:t>
            </a:r>
            <a:r>
              <a:rPr lang="ru-RU" sz="2400" dirty="0" smtClean="0">
                <a:solidFill>
                  <a:schemeClr val="tx2"/>
                </a:solidFill>
                <a:latin typeface="Times New Roman" panose="02020603050405020304" pitchFamily="18" charset="0"/>
                <a:cs typeface="Times New Roman" pitchFamily="18" charset="0"/>
              </a:rPr>
              <a:t>оборудование </a:t>
            </a:r>
            <a:r>
              <a:rPr lang="ru-RU" sz="2400" dirty="0" smtClean="0">
                <a:latin typeface="Times New Roman" panose="02020603050405020304" pitchFamily="18" charset="0"/>
                <a:cs typeface="Times New Roman" panose="02020603050405020304" pitchFamily="18" charset="0"/>
              </a:rPr>
              <a:t>: </a:t>
            </a:r>
            <a:r>
              <a:rPr lang="ru-RU" sz="2400" dirty="0">
                <a:solidFill>
                  <a:schemeClr val="tx2"/>
                </a:solidFill>
                <a:latin typeface="Times New Roman" panose="02020603050405020304" pitchFamily="18" charset="0"/>
                <a:cs typeface="Times New Roman" panose="02020603050405020304" pitchFamily="18" charset="0"/>
              </a:rPr>
              <a:t>гимнастическая стенка</a:t>
            </a:r>
          </a:p>
        </p:txBody>
      </p:sp>
      <p:pic>
        <p:nvPicPr>
          <p:cNvPr id="7" name="Рисунок 6" descr="C:\Users\admin\Desktop\единство\DSC071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88" t="5643" r="8972"/>
          <a:stretch/>
        </p:blipFill>
        <p:spPr bwMode="auto">
          <a:xfrm>
            <a:off x="1043608" y="692696"/>
            <a:ext cx="3012970" cy="27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8" descr="C:\Users\admin\Desktop\Лида физо\DSC08116.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56" t="13340" r="18769"/>
          <a:stretch/>
        </p:blipFill>
        <p:spPr bwMode="auto">
          <a:xfrm>
            <a:off x="4962835" y="692696"/>
            <a:ext cx="2951380" cy="300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descr="C:\Users\admin\Desktop\Новая папка (2)\DSC0864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723585"/>
            <a:ext cx="1891773" cy="2700536"/>
          </a:xfrm>
          <a:prstGeom prst="rect">
            <a:avLst/>
          </a:prstGeom>
          <a:noFill/>
          <a:ln>
            <a:noFill/>
          </a:ln>
        </p:spPr>
      </p:pic>
    </p:spTree>
    <p:extLst>
      <p:ext uri="{BB962C8B-B14F-4D97-AF65-F5344CB8AC3E}">
        <p14:creationId xmlns:p14="http://schemas.microsoft.com/office/powerpoint/2010/main" val="60276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8325"/>
            <a:ext cx="8712968" cy="404664"/>
          </a:xfrm>
        </p:spPr>
        <p:txBody>
          <a:bodyPr/>
          <a:lstStyle/>
          <a:p>
            <a:pPr marL="0" indent="0" algn="ctr">
              <a:buNone/>
            </a:pPr>
            <a:r>
              <a:rPr lang="ru-RU" sz="2800" dirty="0" smtClean="0">
                <a:solidFill>
                  <a:schemeClr val="tx2"/>
                </a:solidFill>
                <a:latin typeface="Times New Roman" pitchFamily="18" charset="0"/>
                <a:ea typeface="Times New Roman" pitchFamily="18" charset="0"/>
                <a:cs typeface="Times New Roman" pitchFamily="18" charset="0"/>
              </a:rPr>
              <a:t>Оборудование для метания в цель</a:t>
            </a:r>
            <a:endParaRPr lang="ru-RU" sz="2800" dirty="0"/>
          </a:p>
        </p:txBody>
      </p:sp>
      <p:sp>
        <p:nvSpPr>
          <p:cNvPr id="3" name="Текст 2"/>
          <p:cNvSpPr>
            <a:spLocks noGrp="1"/>
          </p:cNvSpPr>
          <p:nvPr>
            <p:ph type="body" idx="1"/>
          </p:nvPr>
        </p:nvSpPr>
        <p:spPr>
          <a:xfrm>
            <a:off x="5137987" y="4918320"/>
            <a:ext cx="3580477" cy="1296144"/>
          </a:xfrm>
        </p:spPr>
        <p:txBody>
          <a:bodyPr>
            <a:normAutofit fontScale="92500" lnSpcReduction="20000"/>
          </a:bodyPr>
          <a:lstStyle/>
          <a:p>
            <a:pPr algn="just"/>
            <a:r>
              <a:rPr lang="ru-RU" b="1" dirty="0" smtClean="0">
                <a:solidFill>
                  <a:schemeClr val="tx1"/>
                </a:solidFill>
                <a:latin typeface="Times New Roman" pitchFamily="18" charset="0"/>
                <a:ea typeface="Times New Roman" pitchFamily="18" charset="0"/>
                <a:cs typeface="Times New Roman" pitchFamily="18" charset="0"/>
              </a:rPr>
              <a:t>Навесные мишени для метания, конструированная мишень с модулями, стойка баскетбольная,  размещаются на различной </a:t>
            </a:r>
            <a:r>
              <a:rPr lang="ru-RU" b="1" dirty="0" smtClean="0">
                <a:solidFill>
                  <a:schemeClr val="tx1"/>
                </a:solidFill>
                <a:latin typeface="Times New Roman" pitchFamily="18" charset="0"/>
                <a:ea typeface="Times New Roman" pitchFamily="18" charset="0"/>
                <a:cs typeface="Times New Roman" pitchFamily="18" charset="0"/>
              </a:rPr>
              <a:t>высоте.</a:t>
            </a:r>
            <a:endParaRPr lang="ru-RU" b="1" dirty="0">
              <a:solidFill>
                <a:schemeClr val="tx1"/>
              </a:solidFill>
            </a:endParaRPr>
          </a:p>
        </p:txBody>
      </p:sp>
      <p:pic>
        <p:nvPicPr>
          <p:cNvPr id="7" name="Рисунок 6" descr="C:\Users\admin\Desktop\Новая папка (2)\DSC08657.JPG"/>
          <p:cNvPicPr/>
          <p:nvPr/>
        </p:nvPicPr>
        <p:blipFill rotWithShape="1">
          <a:blip r:embed="rId2" cstate="print">
            <a:extLst>
              <a:ext uri="{28A0092B-C50C-407E-A947-70E740481C1C}">
                <a14:useLocalDpi xmlns:a14="http://schemas.microsoft.com/office/drawing/2010/main" val="0"/>
              </a:ext>
            </a:extLst>
          </a:blip>
          <a:srcRect l="3772" t="37729" b="5710"/>
          <a:stretch/>
        </p:blipFill>
        <p:spPr bwMode="auto">
          <a:xfrm rot="10800000">
            <a:off x="1187624" y="781912"/>
            <a:ext cx="3168353" cy="2541920"/>
          </a:xfrm>
          <a:prstGeom prst="rect">
            <a:avLst/>
          </a:prstGeom>
          <a:noFill/>
          <a:ln>
            <a:noFill/>
          </a:ln>
        </p:spPr>
      </p:pic>
      <p:pic>
        <p:nvPicPr>
          <p:cNvPr id="3074" name="Picture 2" descr="C:\Users\admin\Desktop\спорт зал\DSC091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91" r="2738"/>
          <a:stretch/>
        </p:blipFill>
        <p:spPr bwMode="auto">
          <a:xfrm>
            <a:off x="575557" y="3815088"/>
            <a:ext cx="3862860" cy="2252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физкультура\DSC072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509" r="13039"/>
          <a:stretch/>
        </p:blipFill>
        <p:spPr bwMode="auto">
          <a:xfrm>
            <a:off x="5292080" y="692696"/>
            <a:ext cx="3272292" cy="393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0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79512" y="6028885"/>
            <a:ext cx="8784976" cy="692696"/>
          </a:xfrm>
        </p:spPr>
        <p:txBody>
          <a:bodyPr>
            <a:normAutofit fontScale="77500" lnSpcReduction="20000"/>
          </a:bodyPr>
          <a:lstStyle/>
          <a:p>
            <a:pPr algn="ctr"/>
            <a:r>
              <a:rPr lang="ru-RU" b="1" dirty="0" smtClean="0">
                <a:solidFill>
                  <a:schemeClr val="tx1"/>
                </a:solidFill>
                <a:latin typeface="Times New Roman" panose="02020603050405020304" pitchFamily="18" charset="0"/>
                <a:cs typeface="Times New Roman" panose="02020603050405020304" pitchFamily="18" charset="0"/>
              </a:rPr>
              <a:t>Использование этой конструкции позволяет обучать детей </a:t>
            </a:r>
            <a:r>
              <a:rPr lang="ru-RU" b="1" dirty="0" err="1" smtClean="0">
                <a:solidFill>
                  <a:schemeClr val="tx1"/>
                </a:solidFill>
                <a:latin typeface="Times New Roman" panose="02020603050405020304" pitchFamily="18" charset="0"/>
                <a:cs typeface="Times New Roman" panose="02020603050405020304" pitchFamily="18" charset="0"/>
              </a:rPr>
              <a:t>подлезанию</a:t>
            </a:r>
            <a:r>
              <a:rPr lang="ru-RU" b="1" dirty="0" smtClean="0">
                <a:solidFill>
                  <a:schemeClr val="tx1"/>
                </a:solidFill>
                <a:latin typeface="Times New Roman" panose="02020603050405020304" pitchFamily="18" charset="0"/>
                <a:cs typeface="Times New Roman" panose="02020603050405020304" pitchFamily="18" charset="0"/>
              </a:rPr>
              <a:t> различными способами в зависимости от высоты препятствия</a:t>
            </a:r>
            <a:r>
              <a:rPr lang="ru-RU" b="1" dirty="0" smtClean="0">
                <a:solidFill>
                  <a:schemeClr val="tx1"/>
                </a:solidFill>
                <a:latin typeface="Times New Roman" panose="02020603050405020304" pitchFamily="18" charset="0"/>
                <a:cs typeface="Times New Roman" panose="02020603050405020304" pitchFamily="18" charset="0"/>
              </a:rPr>
              <a:t>. Может </a:t>
            </a:r>
            <a:r>
              <a:rPr lang="ru-RU" b="1" dirty="0" smtClean="0">
                <a:solidFill>
                  <a:schemeClr val="tx1"/>
                </a:solidFill>
                <a:latin typeface="Times New Roman" panose="02020603050405020304" pitchFamily="18" charset="0"/>
                <a:cs typeface="Times New Roman" panose="02020603050405020304" pitchFamily="18" charset="0"/>
              </a:rPr>
              <a:t>использоваться в группе.</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a:xfrm>
            <a:off x="34288" y="119472"/>
            <a:ext cx="9144000" cy="476672"/>
          </a:xfrm>
        </p:spPr>
        <p:txBody>
          <a:bodyPr/>
          <a:lstStyle/>
          <a:p>
            <a:pPr marL="182880" indent="0">
              <a:buNone/>
            </a:pPr>
            <a:r>
              <a:rPr lang="ru-RU" sz="1800" dirty="0">
                <a:solidFill>
                  <a:schemeClr val="tx2"/>
                </a:solidFill>
                <a:latin typeface="Times New Roman" pitchFamily="18" charset="0"/>
                <a:ea typeface="Times New Roman" pitchFamily="18" charset="0"/>
                <a:cs typeface="Times New Roman" pitchFamily="18" charset="0"/>
              </a:rPr>
              <a:t>Передвижные конструкции</a:t>
            </a:r>
            <a:r>
              <a:rPr lang="ru-RU" sz="1800" dirty="0" smtClean="0">
                <a:solidFill>
                  <a:schemeClr val="tx2"/>
                </a:solidFill>
                <a:latin typeface="Times New Roman" pitchFamily="18" charset="0"/>
                <a:ea typeface="Times New Roman" pitchFamily="18" charset="0"/>
                <a:cs typeface="Times New Roman" pitchFamily="18" charset="0"/>
              </a:rPr>
              <a:t>: воротца для </a:t>
            </a:r>
            <a:r>
              <a:rPr lang="ru-RU" sz="1800" dirty="0" err="1" smtClean="0">
                <a:solidFill>
                  <a:schemeClr val="tx2"/>
                </a:solidFill>
                <a:latin typeface="Times New Roman" pitchFamily="18" charset="0"/>
                <a:ea typeface="Times New Roman" pitchFamily="18" charset="0"/>
                <a:cs typeface="Times New Roman" pitchFamily="18" charset="0"/>
              </a:rPr>
              <a:t>подлезания</a:t>
            </a:r>
            <a:r>
              <a:rPr lang="ru-RU" sz="1800" dirty="0" smtClean="0">
                <a:solidFill>
                  <a:schemeClr val="tx2"/>
                </a:solidFill>
                <a:latin typeface="Times New Roman" pitchFamily="18" charset="0"/>
                <a:ea typeface="Times New Roman" pitchFamily="18" charset="0"/>
                <a:cs typeface="Times New Roman" pitchFamily="18" charset="0"/>
              </a:rPr>
              <a:t>, ползания, перешагивания</a:t>
            </a:r>
            <a:endParaRPr lang="ru-RU" sz="1800" dirty="0"/>
          </a:p>
        </p:txBody>
      </p:sp>
      <p:pic>
        <p:nvPicPr>
          <p:cNvPr id="2050" name="Picture 2" descr="F:\фото для физкультуры\DSC084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291" r="27619" b="1"/>
          <a:stretch/>
        </p:blipFill>
        <p:spPr bwMode="auto">
          <a:xfrm>
            <a:off x="755576" y="3356992"/>
            <a:ext cx="3124766" cy="22894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980"/>
          <a:stretch/>
        </p:blipFill>
        <p:spPr bwMode="auto">
          <a:xfrm>
            <a:off x="4716016" y="764704"/>
            <a:ext cx="3532434" cy="206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admin\Desktop\спорт зал\DSC0916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79" t="20508" r="23343" b="5233"/>
          <a:stretch/>
        </p:blipFill>
        <p:spPr bwMode="auto">
          <a:xfrm>
            <a:off x="5292080" y="3140968"/>
            <a:ext cx="2439872" cy="256980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спорт зал\DSC091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37" t="30950" r="19210" b="5671"/>
          <a:stretch/>
        </p:blipFill>
        <p:spPr bwMode="auto">
          <a:xfrm>
            <a:off x="899592" y="634584"/>
            <a:ext cx="2814903" cy="240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372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3392</TotalTime>
  <Words>688</Words>
  <Application>Microsoft Office PowerPoint</Application>
  <PresentationFormat>Экран (4:3)</PresentationFormat>
  <Paragraphs>127</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Georgia</vt:lpstr>
      <vt:lpstr>Times New Roman</vt:lpstr>
      <vt:lpstr>Trebuchet MS</vt:lpstr>
      <vt:lpstr>Воздушный поток</vt:lpstr>
      <vt:lpstr>Презентация в рамках семинара-практикума «Повышение эффективности физического воспитания дошкольников в ДОУ через организацию оптимального двигательного режима», на тему: «Современные требования к организации предметно-пространственной окружающей среды в ДОУ по физическому воспитанию и развитию детей дошкольного возраста. Взаимодействие с родителями воспитанников по вопросу организации режима двигательной активности ребёнка».</vt:lpstr>
      <vt:lpstr>Презентация PowerPoint</vt:lpstr>
      <vt:lpstr>ФГОС ДО </vt:lpstr>
      <vt:lpstr>Презентация PowerPoint</vt:lpstr>
      <vt:lpstr>Спортивный зал</vt:lpstr>
      <vt:lpstr>Материалы и оборудование для двигательной активности включают</vt:lpstr>
      <vt:lpstr>Стационарное оборудование : гимнастическая стенка</vt:lpstr>
      <vt:lpstr>Оборудование для метания в цель</vt:lpstr>
      <vt:lpstr>Передвижные конструкции: воротца для подлезания, ползания, перешагивания</vt:lpstr>
      <vt:lpstr>Оборудование для обеспечения страховки</vt:lpstr>
      <vt:lpstr>Пособия для ОРУ в уголках для  подвижных игр</vt:lpstr>
      <vt:lpstr>Пособия для ОРУ и подвижных игр</vt:lpstr>
      <vt:lpstr>Игровое оборудование в уголках и спортивном зале</vt:lpstr>
      <vt:lpstr>Тренажёры и тренировочные устройства </vt:lpstr>
      <vt:lpstr>                 Спортивные уголки в группах</vt:lpstr>
      <vt:lpstr>Презентация PowerPoint</vt:lpstr>
      <vt:lpstr>Будьте здоровы!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Сюжетно – ролевая игра  «Поликлиника»</dc:title>
  <dc:creator>Strelkova Nadi</dc:creator>
  <cp:lastModifiedBy>Марина</cp:lastModifiedBy>
  <cp:revision>206</cp:revision>
  <cp:lastPrinted>2022-11-13T15:27:41Z</cp:lastPrinted>
  <dcterms:created xsi:type="dcterms:W3CDTF">2014-11-17T17:14:34Z</dcterms:created>
  <dcterms:modified xsi:type="dcterms:W3CDTF">2023-01-17T13:18:07Z</dcterms:modified>
</cp:coreProperties>
</file>