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0" r:id="rId3"/>
    <p:sldId id="295" r:id="rId4"/>
    <p:sldId id="281" r:id="rId5"/>
    <p:sldId id="302" r:id="rId6"/>
    <p:sldId id="303" r:id="rId7"/>
    <p:sldId id="283" r:id="rId8"/>
    <p:sldId id="284" r:id="rId9"/>
    <p:sldId id="285" r:id="rId10"/>
    <p:sldId id="311" r:id="rId11"/>
    <p:sldId id="297" r:id="rId12"/>
    <p:sldId id="286" r:id="rId13"/>
    <p:sldId id="312" r:id="rId14"/>
    <p:sldId id="314" r:id="rId15"/>
    <p:sldId id="313" r:id="rId16"/>
    <p:sldId id="330" r:id="rId17"/>
    <p:sldId id="291" r:id="rId18"/>
    <p:sldId id="331" r:id="rId19"/>
    <p:sldId id="292" r:id="rId20"/>
    <p:sldId id="296" r:id="rId21"/>
    <p:sldId id="300" r:id="rId22"/>
    <p:sldId id="293" r:id="rId23"/>
    <p:sldId id="298" r:id="rId24"/>
    <p:sldId id="299" r:id="rId25"/>
    <p:sldId id="294" r:id="rId26"/>
    <p:sldId id="301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32" r:id="rId35"/>
    <p:sldId id="333" r:id="rId36"/>
    <p:sldId id="257" r:id="rId37"/>
    <p:sldId id="334" r:id="rId38"/>
    <p:sldId id="279" r:id="rId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4D4D4D"/>
    <a:srgbClr val="B92D14"/>
    <a:srgbClr val="35759D"/>
    <a:srgbClr val="35B19D"/>
    <a:srgbClr val="006600"/>
    <a:srgbClr val="00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6" autoAdjust="0"/>
    <p:restoredTop sz="95596" autoAdjust="0"/>
  </p:normalViewPr>
  <p:slideViewPr>
    <p:cSldViewPr>
      <p:cViewPr varScale="1">
        <p:scale>
          <a:sx n="108" d="100"/>
          <a:sy n="108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2930D2A-1F53-4352-AB43-C2FF05FB6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7FA3D2-498D-4144-938A-871263964C9D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B5D723-6F99-4CF3-92C7-9F1823F4533E}" type="slidenum">
              <a:rPr lang="en-US"/>
              <a:pPr/>
              <a:t>38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fif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fif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gif"/><Relationship Id="rId7" Type="http://schemas.openxmlformats.org/officeDocument/2006/relationships/image" Target="../media/image31.jpe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f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f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f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fif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gif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403648" y="980728"/>
            <a:ext cx="6480720" cy="2996952"/>
          </a:xfrm>
        </p:spPr>
        <p:txBody>
          <a:bodyPr/>
          <a:lstStyle/>
          <a:p>
            <a:pPr algn="ctr" eaLnBrk="1" hangingPunct="1"/>
            <a:r>
              <a:rPr lang="ru-RU" sz="2400" b="1" u="sng" dirty="0">
                <a:solidFill>
                  <a:srgbClr val="0000FF"/>
                </a:solidFill>
                <a:latin typeface="Georgia" pitchFamily="18" charset="0"/>
              </a:rPr>
              <a:t>«Формирование представлений о здоровом образе жизни у дошкольников.</a:t>
            </a:r>
            <a:br>
              <a:rPr lang="ru-RU" sz="2400" b="1" u="sng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b="1" u="sng" dirty="0">
                <a:solidFill>
                  <a:srgbClr val="0000FF"/>
                </a:solidFill>
                <a:latin typeface="Georgia" pitchFamily="18" charset="0"/>
              </a:rPr>
              <a:t>Физкультурное образование детей с ОВЗ на основе взаимодействия семьи и педагогов дошкольных образовательных учреждений»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229200"/>
            <a:ext cx="7272808" cy="1440160"/>
          </a:xfrm>
        </p:spPr>
        <p:txBody>
          <a:bodyPr/>
          <a:lstStyle/>
          <a:p>
            <a:pPr algn="ctr" eaLnBrk="1" hangingPunct="1"/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Подготовила: воспитатель </a:t>
            </a:r>
          </a:p>
          <a:p>
            <a:pPr algn="ctr" eaLnBrk="1" hangingPunct="1"/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ГКДОУ «ДС №31»Сказка»</a:t>
            </a:r>
          </a:p>
          <a:p>
            <a:pPr algn="ctr" eaLnBrk="1" hangingPunct="1"/>
            <a:r>
              <a:rPr lang="ru-RU" dirty="0">
                <a:solidFill>
                  <a:srgbClr val="000000"/>
                </a:solidFill>
                <a:latin typeface="Georgia" pitchFamily="18" charset="0"/>
              </a:rPr>
              <a:t> Моисеенко Ю.М.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BAD38-9CE4-465D-AD61-AEC5F659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7"/>
            <a:ext cx="3862448" cy="3032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6111B-FFA3-496F-B431-57BE44AE6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24" y="3645024"/>
            <a:ext cx="3860452" cy="27809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EB614A-10B3-422A-A612-F27DD7410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51266"/>
            <a:ext cx="4041960" cy="30415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8A1F6F-75B7-46D3-AF96-0C150FD4C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254" y="3645024"/>
            <a:ext cx="4113714" cy="278092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62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496944" cy="4176613"/>
          </a:xfrm>
        </p:spPr>
        <p:txBody>
          <a:bodyPr/>
          <a:lstStyle/>
          <a:p>
            <a:pPr algn="just"/>
            <a:r>
              <a:rPr lang="ru-RU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 детей является одним из основных факторов внешней среды, определяющих нормальное развитие ребенка. Оно оказывает самое непосредственное влияние на жизнедеятельность, рост, состояние здоровья ребенка, повышает устойчивость к различным неблагоприятным воздействиям. В связи с важностью такого компонента питания, как регулярность, в выходные и праздничные дни родителям                                                   надо придерживаться того же распорядка приема пищи,  что и в  дошкольном учреждении.</a:t>
            </a:r>
            <a:endParaRPr lang="ru-RU" sz="105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Ольга\Documents\Magnez-dla-dzieci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3203848" y="4293096"/>
            <a:ext cx="3086100" cy="231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36904" cy="7159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двигательная активность</a:t>
            </a:r>
            <a:endParaRPr lang="ru-RU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548" y="1333500"/>
            <a:ext cx="8136904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здоровья и культура движения – два взаимосвязанных компонента в жизни ребенка. Активная двигательная деятельность, помимо положительного воздействия на здоровье и физическое развитие обеспечивает психоэмоциональный комфорт ребенка. 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двигательной направленности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упражнения;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Физкультминутки;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 разрядки;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(оздоровительная после сна) ;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гимнастика, зрительная, дыхательная, корригирующая;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спортивные игры способствуют улучшению работы всех органов и организма в целом.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339752" y="1158964"/>
            <a:ext cx="4474840" cy="445442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Осенние прогулки</a:t>
            </a:r>
          </a:p>
        </p:txBody>
      </p:sp>
      <p:pic>
        <p:nvPicPr>
          <p:cNvPr id="2052" name="Picture 4" descr="https://i.pinimg.com/originals/dc/6e/2a/dc6e2adee9a2eb11864a7b8eff8c5c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" y="291222"/>
            <a:ext cx="511999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62" y="4588125"/>
            <a:ext cx="2368582" cy="17727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389">
            <a:off x="465534" y="3073876"/>
            <a:ext cx="1664611" cy="22241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78" y="1877218"/>
            <a:ext cx="1702296" cy="22744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8"/>
          <a:stretch/>
        </p:blipFill>
        <p:spPr>
          <a:xfrm>
            <a:off x="4788024" y="1930084"/>
            <a:ext cx="1656184" cy="22831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091">
            <a:off x="7076473" y="3108474"/>
            <a:ext cx="1682112" cy="2247498"/>
          </a:xfrm>
          <a:prstGeom prst="rect">
            <a:avLst/>
          </a:prstGeom>
        </p:spPr>
      </p:pic>
      <p:pic>
        <p:nvPicPr>
          <p:cNvPr id="10" name="Picture 4" descr="https://i.pinimg.com/originals/dc/6e/2a/dc6e2adee9a2eb11864a7b8eff8c5c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45" y="35564"/>
            <a:ext cx="511999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.pinimg.com/originals/dc/6e/2a/dc6e2adee9a2eb11864a7b8eff8c5c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8201"/>
            <a:ext cx="511999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.pinimg.com/originals/dc/6e/2a/dc6e2adee9a2eb11864a7b8eff8c5c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3" y="3267085"/>
            <a:ext cx="511999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5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59"/>
            <a:ext cx="4474840" cy="44544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Зимние прогулки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16331"/>
          <a:stretch/>
        </p:blipFill>
        <p:spPr>
          <a:xfrm rot="20399283">
            <a:off x="376138" y="828590"/>
            <a:ext cx="1604153" cy="2205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15349" r="25734" b="24800"/>
          <a:stretch/>
        </p:blipFill>
        <p:spPr>
          <a:xfrm>
            <a:off x="2302019" y="488539"/>
            <a:ext cx="1584176" cy="2345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4211960" y="488539"/>
            <a:ext cx="1641695" cy="2363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949">
            <a:off x="6788487" y="663448"/>
            <a:ext cx="1809873" cy="2345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4228">
            <a:off x="949453" y="3958897"/>
            <a:ext cx="1594406" cy="2125874"/>
          </a:xfrm>
          <a:prstGeom prst="rect">
            <a:avLst/>
          </a:prstGeom>
        </p:spPr>
      </p:pic>
      <p:pic>
        <p:nvPicPr>
          <p:cNvPr id="1032" name="Picture 8" descr="https://ic.pics.livejournal.com/dizain_ot_tani/75067226/135467/135467_origina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5" y="97776"/>
            <a:ext cx="4688687" cy="34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19" y="4725144"/>
            <a:ext cx="2309235" cy="1728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233">
            <a:off x="6725658" y="3867438"/>
            <a:ext cx="1454644" cy="1943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8991" y="295733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2409C9"/>
                </a:solidFill>
              </a:rPr>
              <a:t>Свежий воздух малышам</a:t>
            </a:r>
            <a:br>
              <a:rPr lang="ru-RU" sz="2400" i="1" dirty="0">
                <a:solidFill>
                  <a:srgbClr val="2409C9"/>
                </a:solidFill>
              </a:rPr>
            </a:br>
            <a:r>
              <a:rPr lang="ru-RU" sz="2400" i="1" dirty="0">
                <a:solidFill>
                  <a:srgbClr val="2409C9"/>
                </a:solidFill>
              </a:rPr>
              <a:t>Нужен и полезен!</a:t>
            </a:r>
            <a:br>
              <a:rPr lang="ru-RU" sz="2400" i="1" dirty="0">
                <a:solidFill>
                  <a:srgbClr val="2409C9"/>
                </a:solidFill>
              </a:rPr>
            </a:br>
            <a:r>
              <a:rPr lang="ru-RU" sz="2400" i="1" dirty="0">
                <a:solidFill>
                  <a:srgbClr val="2409C9"/>
                </a:solidFill>
              </a:rPr>
              <a:t>Очень весело гулять нам!</a:t>
            </a:r>
            <a:br>
              <a:rPr lang="ru-RU" sz="2400" i="1" dirty="0">
                <a:solidFill>
                  <a:srgbClr val="2409C9"/>
                </a:solidFill>
              </a:rPr>
            </a:br>
            <a:r>
              <a:rPr lang="ru-RU" sz="2400" i="1" dirty="0">
                <a:solidFill>
                  <a:srgbClr val="2409C9"/>
                </a:solidFill>
              </a:rPr>
              <a:t>И никаких болезней!...</a:t>
            </a:r>
          </a:p>
        </p:txBody>
      </p:sp>
      <p:pic>
        <p:nvPicPr>
          <p:cNvPr id="12" name="Picture 8" descr="https://ic.pics.livejournal.com/dizain_ot_tani/75067226/135467/135467_origina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48" y="295921"/>
            <a:ext cx="4688687" cy="34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c.pics.livejournal.com/dizain_ot_tani/75067226/135467/135467_origina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3" y="3415069"/>
            <a:ext cx="4688687" cy="34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c.pics.livejournal.com/dizain_ot_tani/75067226/135467/135467_origina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16" y="3545874"/>
            <a:ext cx="4688687" cy="34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12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9" t="-13876" r="3469" b="13876"/>
          <a:stretch/>
        </p:blipFill>
        <p:spPr>
          <a:xfrm>
            <a:off x="6095834" y="926339"/>
            <a:ext cx="2952838" cy="22146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73424" y="518574"/>
            <a:ext cx="4474840" cy="44544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Весенние прогулки</a:t>
            </a:r>
          </a:p>
        </p:txBody>
      </p:sp>
      <p:pic>
        <p:nvPicPr>
          <p:cNvPr id="3074" name="Picture 2" descr="https://www.azial.com/wp-content/uploads/2016/05/giphy-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" y="-387424"/>
            <a:ext cx="4486224" cy="31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 r="16989" b="22961"/>
          <a:stretch/>
        </p:blipFill>
        <p:spPr>
          <a:xfrm>
            <a:off x="51077" y="2507590"/>
            <a:ext cx="2012516" cy="2415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63" y="2794620"/>
            <a:ext cx="1919670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17686" b="26631"/>
          <a:stretch/>
        </p:blipFill>
        <p:spPr>
          <a:xfrm>
            <a:off x="4090814" y="1182536"/>
            <a:ext cx="2016225" cy="2676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61" y="3429000"/>
            <a:ext cx="1919670" cy="2564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59" y="4051163"/>
            <a:ext cx="2665704" cy="1784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4678765"/>
            <a:ext cx="3792635" cy="21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16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116632"/>
            <a:ext cx="6912768" cy="1008112"/>
          </a:xfrm>
          <a:prstGeom prst="rect">
            <a:avLst/>
          </a:prstGeom>
          <a:ln w="38100">
            <a:solidFill>
              <a:srgbClr val="3333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Wingdings" panose="05000000000000000000" pitchFamily="2" charset="2"/>
              <a:buChar char="Ø"/>
            </a:pP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 в группе</a:t>
            </a:r>
            <a:b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br>
              <a:rPr lang="ru-RU" sz="2400" dirty="0">
                <a:solidFill>
                  <a:srgbClr val="000000"/>
                </a:solidFill>
                <a:latin typeface="TimesNewRomanPSMT"/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417">
            <a:off x="133387" y="1758853"/>
            <a:ext cx="2720366" cy="19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86" y="2013644"/>
            <a:ext cx="2940830" cy="1947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"/>
          <a:stretch/>
        </p:blipFill>
        <p:spPr>
          <a:xfrm rot="838628">
            <a:off x="6216659" y="1759909"/>
            <a:ext cx="2734596" cy="1931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879220"/>
            <a:ext cx="3960441" cy="2856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63729"/>
            <a:ext cx="3779912" cy="27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9826"/>
            <a:ext cx="7315200" cy="71596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организма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732" y="939126"/>
            <a:ext cx="8424936" cy="4496544"/>
          </a:xfrm>
        </p:spPr>
        <p:txBody>
          <a:bodyPr/>
          <a:lstStyle/>
          <a:p>
            <a:pPr algn="ctr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способствует решению целого комплекса оздоровительных задач. Оно не только повышает устойчивость, но и способность к развитию компенсаторных функциональных возможностей организма, повышению его работоспособности. Для развития процесса закаливания организма необходимо повторное или длительное действие на организм того или иного метеорологического фактора: холода, тепла, атмосферного давления. Благодаря повторным действиям факторов закаливания, более прочнее развиваются условно рефлекторные связи. Если закаливание проводить систематически и планомерно, оно положительно влияет на организм ребенка: улучшается деятельность его систем и органов, увеличивается сопротивляемость к различным заболеваниям, и, в первую очередь, простудного характера, вырабатывается способность без вреда для здоровья переносить резкие колебания различных факторов внешней среды, повышается выносливость организма.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836">
            <a:off x="521059" y="1115710"/>
            <a:ext cx="1728192" cy="23090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8332" y="1694190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2409C9"/>
                </a:solidFill>
              </a:rPr>
              <a:t>Что за чудо?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Наши ножки оказались на дорожке.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На дорожке не простой,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А затейливой такой!</a:t>
            </a:r>
          </a:p>
          <a:p>
            <a:pPr algn="ctr"/>
            <a:endParaRPr lang="ru-RU" sz="1600" i="1" dirty="0">
              <a:solidFill>
                <a:srgbClr val="2409C9"/>
              </a:solidFill>
            </a:endParaRP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А потом еще немножко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Разомнем свои мы ножки.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Чтоб здоровыми остаться,</a:t>
            </a:r>
          </a:p>
          <a:p>
            <a:pPr algn="ctr"/>
            <a:r>
              <a:rPr lang="ru-RU" sz="1600" i="1" dirty="0">
                <a:solidFill>
                  <a:srgbClr val="2409C9"/>
                </a:solidFill>
              </a:rPr>
              <a:t>Надо с детства закаляться!</a:t>
            </a:r>
          </a:p>
          <a:p>
            <a:pPr algn="ctr"/>
            <a:endParaRPr lang="ru-RU" sz="2400" dirty="0">
              <a:solidFill>
                <a:srgbClr val="000000"/>
              </a:solidFill>
              <a:latin typeface="Open Sans"/>
            </a:endParaRPr>
          </a:p>
          <a:p>
            <a:br>
              <a:rPr lang="ru-RU" sz="2400" dirty="0"/>
            </a:br>
            <a:endParaRPr lang="ru-RU" sz="2400" i="1" dirty="0">
              <a:solidFill>
                <a:srgbClr val="2409C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03" y="4725144"/>
            <a:ext cx="3131840" cy="1983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20880" r="23094" b="12142"/>
          <a:stretch/>
        </p:blipFill>
        <p:spPr>
          <a:xfrm rot="714929">
            <a:off x="6946814" y="1137015"/>
            <a:ext cx="1698627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901" r="11412" b="17451"/>
          <a:stretch/>
        </p:blipFill>
        <p:spPr>
          <a:xfrm rot="1056001">
            <a:off x="356973" y="4003698"/>
            <a:ext cx="2466027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001" r="13776" b="10101"/>
          <a:stretch/>
        </p:blipFill>
        <p:spPr>
          <a:xfrm rot="20418357">
            <a:off x="6392423" y="3998214"/>
            <a:ext cx="2447460" cy="1811169"/>
          </a:xfrm>
          <a:prstGeom prst="rect">
            <a:avLst/>
          </a:prstGeom>
        </p:spPr>
      </p:pic>
      <p:pic>
        <p:nvPicPr>
          <p:cNvPr id="1028" name="Picture 4" descr="https://i.pinimg.com/originals/52/4c/9d/524c9d645520c66f692825491e001fc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" y="-1951"/>
            <a:ext cx="9174982" cy="671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79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315200" cy="71596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стабильного психоэмоционального состояния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188172" cy="4191000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отмечают, что психофизическое здоровье и эмоциональное благополучие ребенка во многом зависит от среды, в которой он живет и воспитывается. Психическое здоровье является составным элементом здоровья и рассматривается как совокупность психических характеристик, обеспечивающих динамическое равновесие и возможность выполнения ребенком социальных функций.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0" y="980728"/>
            <a:ext cx="9144000" cy="5288632"/>
          </a:xfrm>
        </p:spPr>
        <p:txBody>
          <a:bodyPr/>
          <a:lstStyle/>
          <a:p>
            <a:pPr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сегодня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просто дань моде, это необходимость. </a:t>
            </a:r>
          </a:p>
          <a:p>
            <a:pPr algn="ctr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Здоровый, физически активный человек продуктивен в интенсивном ритме жизни, менее подвержен влиянию стрессовых и других негативных факторов. </a:t>
            </a:r>
          </a:p>
          <a:p>
            <a:pPr algn="ctr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Поэтому так важно с раннего детства формировать у детей понимание правил здорового образа жизни.</a:t>
            </a:r>
          </a:p>
          <a:p>
            <a:endParaRPr lang="ru-RU" dirty="0"/>
          </a:p>
        </p:txBody>
      </p:sp>
      <p:pic>
        <p:nvPicPr>
          <p:cNvPr id="11266" name="Picture 2" descr="C:\Users\Ольга\Documents\548ea41dc37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293096"/>
            <a:ext cx="3810000" cy="211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20" y="2667700"/>
            <a:ext cx="2053572" cy="2281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3651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2409C9"/>
                </a:solidFill>
              </a:rPr>
              <a:t>Мы спокойно отдыхаем.</a:t>
            </a:r>
          </a:p>
          <a:p>
            <a:pPr algn="ctr"/>
            <a:r>
              <a:rPr lang="ru-RU" sz="2400" i="1" dirty="0">
                <a:solidFill>
                  <a:srgbClr val="2409C9"/>
                </a:solidFill>
              </a:rPr>
              <a:t>Сном волшебным засыпаем…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3" y="1741600"/>
            <a:ext cx="2871434" cy="2066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46" y="4493342"/>
            <a:ext cx="2880320" cy="2078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0" y="4524537"/>
            <a:ext cx="2814957" cy="1971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46" y="1751681"/>
            <a:ext cx="2880320" cy="20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41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7546032" cy="3672408"/>
          </a:xfrm>
        </p:spPr>
        <p:txBody>
          <a:bodyPr/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Отношения в семье являются основой психологического состояния ребенка: именно от них зависит, насколько ребенок уверен в своих силах, насколько он весел и любознателен, насколько открыт общению и готов к настоящей дружбе. Если ребенок знает, что дома его ждут любящие родители, которым можно поверить все свои тревоги и неудачи, от которых он получит новый заряд любви и тепла,                                                 ему по силам будет перенести                                                                              многие неприятности и                                                      невзгоды.</a:t>
            </a:r>
          </a:p>
        </p:txBody>
      </p:sp>
      <p:pic>
        <p:nvPicPr>
          <p:cNvPr id="18434" name="Picture 2" descr="C:\Users\Ольга\Documents\mX8sDV_8WT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313076"/>
            <a:ext cx="3609480" cy="24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9" y="116632"/>
            <a:ext cx="8424936" cy="7159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 личной гигиены</a:t>
            </a:r>
            <a:endParaRPr lang="ru-RU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9" y="908720"/>
            <a:ext cx="8640959" cy="4568825"/>
          </a:xfrm>
        </p:spPr>
        <p:txBody>
          <a:bodyPr/>
          <a:lstStyle/>
          <a:p>
            <a:pPr algn="just">
              <a:buNone/>
            </a:pPr>
            <a:r>
              <a:rPr lang="ru-RU" sz="2800" dirty="0"/>
              <a:t>  </a:t>
            </a:r>
            <a:r>
              <a:rPr lang="ru-RU" sz="18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 Гигиеническая культура столь же важна для человека, как и умение, разговаривать, писать, читать. Уход за собой дарит человеку ощущение чистоты, здоровья: каждая клеточка организма начинает жить в оптимальном режиме, не огорчая её владельца. Сколько радости доставляет человеку, ощущение хорошо и слаженно работающего организма!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     Важно, чтобы малыш усвоил, что в его теле нет органов, отделов ненужных, некрасивых, что обо всех частях тела надо одинаково постоянно заботиться и в первую очередь содержать в чистоте. Нельзя заставлять свой организм долго ждать, если возникла потребность в </a:t>
            </a:r>
            <a:r>
              <a:rPr lang="ru-RU" sz="2000" dirty="0" err="1">
                <a:solidFill>
                  <a:srgbClr val="000000"/>
                </a:solidFill>
                <a:latin typeface="Georgia" pitchFamily="18" charset="0"/>
              </a:rPr>
              <a:t>уринизации</a:t>
            </a:r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, дефекации и т.д.    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Georgia" pitchFamily="18" charset="0"/>
              </a:rPr>
              <a:t>Подводить детей к пониманию того, что соблюдение чистоты тела важно не только для охраны личного здоровья, но и здоровья окружающих.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8" y="290698"/>
            <a:ext cx="2045815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20" y="311279"/>
            <a:ext cx="2062336" cy="2899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9" y="3501008"/>
            <a:ext cx="2016224" cy="29056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54" y="401817"/>
            <a:ext cx="2874498" cy="2155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4198678"/>
            <a:ext cx="2686958" cy="22524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18055" y="2513019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2409C9"/>
                </a:solidFill>
              </a:rPr>
              <a:t>Только солнышко засветит,</a:t>
            </a:r>
            <a:br>
              <a:rPr lang="ru-RU" sz="2000" i="1" dirty="0">
                <a:solidFill>
                  <a:srgbClr val="2409C9"/>
                </a:solidFill>
              </a:rPr>
            </a:br>
            <a:r>
              <a:rPr lang="ru-RU" sz="2000" i="1" dirty="0">
                <a:solidFill>
                  <a:srgbClr val="2409C9"/>
                </a:solidFill>
              </a:rPr>
              <a:t>Умываются коты.</a:t>
            </a:r>
            <a:br>
              <a:rPr lang="ru-RU" sz="2000" i="1" dirty="0">
                <a:solidFill>
                  <a:srgbClr val="2409C9"/>
                </a:solidFill>
              </a:rPr>
            </a:br>
            <a:r>
              <a:rPr lang="ru-RU" sz="2000" i="1" dirty="0">
                <a:solidFill>
                  <a:srgbClr val="2409C9"/>
                </a:solidFill>
              </a:rPr>
              <a:t>Рано утром на планете</a:t>
            </a:r>
            <a:br>
              <a:rPr lang="ru-RU" sz="2000" i="1" dirty="0">
                <a:solidFill>
                  <a:srgbClr val="2409C9"/>
                </a:solidFill>
              </a:rPr>
            </a:br>
            <a:r>
              <a:rPr lang="ru-RU" sz="2000" i="1" dirty="0">
                <a:solidFill>
                  <a:srgbClr val="2409C9"/>
                </a:solidFill>
              </a:rPr>
              <a:t>Чистым должен быть и ты.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95" y="4275530"/>
            <a:ext cx="2843260" cy="25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ocuments\img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666705" cy="271842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419872" y="1988840"/>
            <a:ext cx="5508104" cy="4713288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приучать ребёнка к гигиеническому индивидуализму: своя расчёска, своя постель, свой носовой платок, своё полотенце, своя зубная щётка.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Подводить детей к пониманию того, что соблюдение чистоты тела важно не только для охраны личного здоровья, но и здоровья окружающих.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31540" y="1052736"/>
            <a:ext cx="8280920" cy="5360640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здорового образа жизни у дошкольников должно проводится постоянно без выходных и праздничных дней.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младенчества должен усвоить, что здоровым быть хорошо, а болеть плохо. Чтобы всегда быть здоровым он должен соблюдать определенные правила и не делать того, что может привести к болезни или травмам.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 всегда следует образу жизни старших, мамы и папы. Поэтому родители, в первую очередь, сами должны вести здоровый образ жизни и не подавать плохой пример своему чаду.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комплексный подход в формировании культуры здорового образа жизни  у дошкольников позволит привить им необходимые привычки и навыки, которые будут основой для дальнейшей их жизни.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03755C-7635-4308-809A-A226C23CBB89}"/>
              </a:ext>
            </a:extLst>
          </p:cNvPr>
          <p:cNvSpPr txBox="1"/>
          <p:nvPr/>
        </p:nvSpPr>
        <p:spPr>
          <a:xfrm>
            <a:off x="251520" y="260648"/>
            <a:ext cx="8424936" cy="244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Наглядные методы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 наблюдения, демонстрацию, просмотр видеоматериалов, иллюстраций, выставки работ по изобразительной деятельности и т.д.  Например, наблюдения за ростом растений в комфортных условиях и без них формируют представления о значении для жизни света, тепла и воды. Просмотр видеоматериалов, на которых зафиксирована деятельность детей в различные режимные моменты, во время закаливающих и оздоровительных процедур, способствует формированию правильной самооценке дошкольников и закреплению правильных представлений о ЗОЖ.</a:t>
            </a:r>
            <a:endParaRPr lang="ru-R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615EC7-61BD-409C-B445-76B0C6D5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242" y="3005631"/>
            <a:ext cx="2789515" cy="370904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0FD4D-7062-4DEE-9529-57DACEF92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9" y="3059621"/>
            <a:ext cx="2742224" cy="366393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414D0-F5C3-4EFF-B70A-B299C39C4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74020"/>
            <a:ext cx="2791305" cy="37611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695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B2B24-5002-4243-BCA3-4F2E9C2E4BEB}"/>
              </a:ext>
            </a:extLst>
          </p:cNvPr>
          <p:cNvSpPr txBox="1"/>
          <p:nvPr/>
        </p:nvSpPr>
        <p:spPr>
          <a:xfrm>
            <a:off x="179512" y="120672"/>
            <a:ext cx="8784976" cy="3800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Словесные методы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 рассказы педагога, беседы, объяснения, методы проблемного обучения.  Рассказы и беседы следует направить на сообщение дошкольникам необходимых сведений о здоровье и ЗОЖ, уточнение и систематизацию имеющихся представлений. Беседы можно сопровождать опытами и наблюдениями детей. Объяснения проводят с целью разъяснения влияния различных факторов окружающей среды на здоровье, для установления взаимосвязи между различными представлениями ЗОЖ и здоровьем, т.к. дошкольники часто затрудняются самостоятельно установить причинно-следственные связи между явлениями повседневной жизни, в том числе между здоровьем и образом жизни. Предъявление проблемных ситуаций, постановка ситуационных задач, проблемные вопросы способствуют самостоятельному выбору дошкольниками альтернативных решений и планированию деятельности, моделированию поведения детей в условиях окружающей социальной среды большого города. Например, «Идем в театр»: вы с папой и мамой отправились в театр. Театр находится недалеко от вашего дома. Чтобы добраться до места, можно проехать на автобусе. А можно пройти по улице пешком. Какой путь ты выберешь? Почему?</a:t>
            </a:r>
            <a:endParaRPr lang="ru-RU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F71A96-4122-4232-A7F2-CD4D1882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362" y="3933056"/>
            <a:ext cx="3791276" cy="27809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219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E3571-532B-4FAC-8558-924ED5B742C0}"/>
              </a:ext>
            </a:extLst>
          </p:cNvPr>
          <p:cNvSpPr txBox="1"/>
          <p:nvPr/>
        </p:nvSpPr>
        <p:spPr>
          <a:xfrm>
            <a:off x="539552" y="692696"/>
            <a:ext cx="7776864" cy="113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Практические методы</a:t>
            </a:r>
            <a:r>
              <a:rPr lang="ru-RU" sz="1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включают опыты, упражнения, предметно-практическую деятельность, продуктивную деятельность детей. Например, опытным путем с помощью влажных ватных дисков дети легко установят, что во время прогулки руки становятся грязными.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D452D5-615C-49E9-9B59-DF7CBC7BF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r="7475" b="7361"/>
          <a:stretch/>
        </p:blipFill>
        <p:spPr>
          <a:xfrm>
            <a:off x="159273" y="1916832"/>
            <a:ext cx="5057646" cy="25202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10971-64E9-45DD-926C-FF19F02F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758" y="3789040"/>
            <a:ext cx="3886969" cy="29249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979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7BE69-28E1-4726-8779-342F339DE67B}"/>
              </a:ext>
            </a:extLst>
          </p:cNvPr>
          <p:cNvSpPr txBox="1"/>
          <p:nvPr/>
        </p:nvSpPr>
        <p:spPr>
          <a:xfrm>
            <a:off x="755576" y="548680"/>
            <a:ext cx="7416824" cy="612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осуществления обогащённого физического развития и 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оздоравливания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детей в группе оборудуется «Уголок здоровья». Он оснащается как традиционными пособиями (массажными ковриками, спортивным инвентарём.) так и нестандартным физкультурным оборудованием, созданным руками педагогов и родителей. 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-Для сохранения и укрепления здоровья, обучения и развития детей использую различные традиционные и нетрадиционные формы работы с детьми: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-Ежедневно утром перед завтраком мы с детьми проводим утреннюю гимнастику. Так же и другие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восстановительные методы, </a:t>
            </a:r>
            <a:r>
              <a:rPr lang="ru-RU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такие как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гимнастика для глаз, пальчиковая гимнастика, релаксация. Особое внимание в режиме дня уделяется проведению закаливающих процедур, способствующих укреплению здоровья и снижению заболеваемости.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-Для меньшей утомляемости детей во время проведения занятий предусматриваются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 оздоровительные физкультминутки. Для постепенного пробуждения детей проводится гимнастика после дневного сна, а для профилактики плоскостопия хождение по массажным дорожкам.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-Подвижные и спортивные игры с детьми проводятся как на улице, так и в помещении.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 Так же в процессе единого 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здоровьесберегающего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пространства ДОУ оборудована сенсорная комната для сенсорных занятий, ведутся индивидуальные паспорта здоровья каждого ребенка.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6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ocuments\Formiru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052736"/>
            <a:ext cx="8280920" cy="5520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E60DEB-7C97-492D-9FB5-AEA7F026DE9A}"/>
              </a:ext>
            </a:extLst>
          </p:cNvPr>
          <p:cNvSpPr txBox="1"/>
          <p:nvPr/>
        </p:nvSpPr>
        <p:spPr>
          <a:xfrm>
            <a:off x="1232756" y="565940"/>
            <a:ext cx="6678488" cy="572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ознакомлении с художественной литературой детей знакомят с художественными произведениями по теме ЗОЖ, обсуждают их содержание, разучивают стихотворения, загадки. С целью закрепления и систематизации представлений дошкольников о здоровье и ЗОЖ воспитатель может предложить детям изготовить всем вместе альбом «Здоровый образ жизни». С этой целью выполняют наблюдения, проводят опыты, подбирают соответствующие картинки, рассматривают иллюстрации, фотографии, рисунки детей. В альбоме могут быть страницы с загадками, рассказами, которые составили дети, а с их слов записал педагог. Подготовленный материал дети вместе с педагогом размещают на страницах альбома. Когда все страницы готовы организуется его рассматривание и обсуждение увиденного. В дальнейшем альбом можно использовать как демонстрационный материал, при подготовке тематических выставок, выставлять в книжном уголке.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ЗОЖ и поведение, способствующее ЗОЖ, у дошкольников эффективнее и гораздо интереснее во время </a:t>
            </a:r>
            <a:r>
              <a:rPr lang="ru-RU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дидактических и сюжетно-ролевых игр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Специально организованные игры дают представление детям о значении для здоровья проветривания помещения, его влажной уборки, стирки одежды и постельного белья, ограничения времени просмотра телевизионных передач и игр за компьютером, использования для профилактики заболеваний закаливающих мероприятий, санитарно-гигиенических процедур, нелекарственных средств.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Созданию позитивного отношения дошкольников к формированию представлений о ЗОЖ способствуют различные способы организации деятельности детей, установление эмоционально –личностных контактов педагога с дошкольниками, использование разнообразных приемов привлечения внимания детей (создание непривычного окружения, появление сказочного персонажа, использование средств педагогического мастерства – мимики, пантомимики, силы и тембра голоса, темпа речи и т.д.).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закрепления представлений детей о здоровье и ЗОЖ используют приемы, предусматривающие постановку ребенка в позицию субъекта деятельности в ситуациях «Маленький учитель», «Совет по телефону», «Приход Тимоши» и др.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71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2E40F0-F1D0-4312-9614-1D6028F74D41}"/>
              </a:ext>
            </a:extLst>
          </p:cNvPr>
          <p:cNvSpPr txBox="1"/>
          <p:nvPr/>
        </p:nvSpPr>
        <p:spPr>
          <a:xfrm>
            <a:off x="1115616" y="401278"/>
            <a:ext cx="7110536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физического развития и оздоровления дошкольников.</a:t>
            </a:r>
            <a:endParaRPr lang="ru-RU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674C7-3ED7-4C00-BEBB-15F3B2920ED8}"/>
              </a:ext>
            </a:extLst>
          </p:cNvPr>
          <p:cNvSpPr txBox="1"/>
          <p:nvPr/>
        </p:nvSpPr>
        <p:spPr>
          <a:xfrm>
            <a:off x="503548" y="913692"/>
            <a:ext cx="8136904" cy="222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2-4 года:</a:t>
            </a:r>
            <a:endParaRPr lang="ru-RU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Сохранять и укреплять здоровье детей. Развивать функциональные и адаптационные возможности детей и улучшать их работоспособность. Формировать умение сохранять правильную осанку. </a:t>
            </a:r>
            <a:r>
              <a:rPr lang="ru-RU" sz="1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Удовлетворять потребность детей в движении. Расширять и углублять представления и знания о пользе занятий физическими упражнениями и играми. Знакомить детей с различными способами выполнения основных видов движений. 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пространственные ориентировки в статическом положении и в движении. Формировать у детей умения и навыки правильного выполнения движений. Создавать условия для проявления ребенком ловкости, скорости и других физических качеств. Воспитывать интерес к активной двигательной деятельности. Развивать умение быть организованными, поддерживать дружеские взаимоотношения со сверстниками. Воспитывать самостоятельность и учить проявлять активность в разных играх и упражнениях.</a:t>
            </a:r>
            <a:endParaRPr lang="ru-R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9FEAD-44C6-4D9D-B2DC-39727F916AD7}"/>
              </a:ext>
            </a:extLst>
          </p:cNvPr>
          <p:cNvSpPr txBox="1"/>
          <p:nvPr/>
        </p:nvSpPr>
        <p:spPr>
          <a:xfrm>
            <a:off x="503548" y="3429000"/>
            <a:ext cx="8028892" cy="222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4-5 лет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Сохранять и укреплять здоровье детей. Развивать функциональные и адаптационные возможности детей и улучшать их работоспособность. Формировать умение сохранять правильную осанку. Удовлетворять потребность детей в движении. Расширять и углублять представления и знания о пользе занятий физическими упражнениями и играми. Знакомить детей с различными способами выполнения основных видов движений. Развивать пространственные ориентировки в статическом положении и движении. </a:t>
            </a:r>
            <a:r>
              <a:rPr lang="ru-RU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детей умения и навыки правильного выполнения движений. Создавать условия для проявления ребенком ловкости, скорости и других физических качеств. Воспитывать интерес к активной двигательной деятельности.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быть организованными, поддерживать дружеские взаимоотношения со сверстниками. Воспитывать самостоятельность и учить проявлять активность в разных играх и упражнениях.</a:t>
            </a:r>
          </a:p>
        </p:txBody>
      </p:sp>
    </p:spTree>
    <p:extLst>
      <p:ext uri="{BB962C8B-B14F-4D97-AF65-F5344CB8AC3E}">
        <p14:creationId xmlns:p14="http://schemas.microsoft.com/office/powerpoint/2010/main" val="4267202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184CC1-E6F6-4A30-B28A-C77687C70808}"/>
              </a:ext>
            </a:extLst>
          </p:cNvPr>
          <p:cNvSpPr txBox="1"/>
          <p:nvPr/>
        </p:nvSpPr>
        <p:spPr>
          <a:xfrm>
            <a:off x="323528" y="332656"/>
            <a:ext cx="8496944" cy="242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5-6 лет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правильную осанку и развивать все группы мышц. Повышать степень устойчивости организма к воздействию неблагоприятных факторов окружающей среды. Побуждать детей к самостоятельному использованию хорошо знакомых видов и способов закаливания дома и в детском саду. </a:t>
            </a:r>
            <a:r>
              <a:rPr lang="ru-RU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Совершенствовать системы и функции организма. Формировать представления о своем теле, о необходимости сохранения своего здоровья. Увеличивать запасы двигательных навыков за счет разучивания спортивных упражнений и игр с элементами спорта. Овладевать элементами техники основных видов движений. Расширять знания детей о многообразии физических и спортивных упражнений.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интерес к разным видам двигательной деятельности (учебной, игровой, трудовой и т.д.). Повышать уровень произвольности действий детей. Развивать у детей настойчивость и выдержку при достижении цели, стремление к качественному выполнению движения. Развивать доброжелательные отношения со сверстниками в процессе совместной двигательной деятельности.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5F719-730F-4319-9B95-66DF988C5C9F}"/>
              </a:ext>
            </a:extLst>
          </p:cNvPr>
          <p:cNvSpPr txBox="1"/>
          <p:nvPr/>
        </p:nvSpPr>
        <p:spPr>
          <a:xfrm>
            <a:off x="323528" y="2852936"/>
            <a:ext cx="8496944" cy="3610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6-7 лет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Повышать тренированность организма, его устойчивость к воздействию различных неблагоприятных факторов. Развивать способность к удержанию статистических поз и поддержанию правильного положения позвоночника. Обеспечивать систематическую тренировку мелкой мускулатуры, тонких движений рук. Удовлетворять потребность детей в движении. Повышать уровень умственной и физической работоспособности. Расширять у детей представления и знания о разных видах физических упражнений спортивного характера. Побуждать детей к созданию различных вариантов упражнений и игр в самостоятельной двигательной деятельности. Формировать умения изменять характер движений в зависимости от содержания музыкального произведения, добиваясь выразительности двигательных действий. Использовать двигательный опыт, умения, навыки в различных условиях (в лесу, парке и за пределами дома и т.д.). </a:t>
            </a:r>
            <a:r>
              <a:rPr lang="ru-RU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Целенаправленно развивать физические качества (скоростные, скоростные- силовые, силу, гибкость, ловкость и выносливость. Развивать умения выбора способов выполнения движений, учитывая свои возможности, правильно оценивать свои силы и целесообразно применяя их в заданных условиях. Формировать умения и навыки наблюдать, анализировать движения и оценивать качество их выполнения. Развивать координацию движений, чувство равновесия, ориентировку в пространстве, скоростную реакцию, силу и гибкость. Формировать у детей потребность в регулярных занятиях физической культурой.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ответственное отношение к выполнению правил и различных заданий. Развивать у детей умение самостоятельно организовывать разные по степени подвижности игры и выполнять упражнения. Содействовать развитию положительных эмоций, умения обращаться со своими сверстниками, взаимопонимания и сопереживания.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3383053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98F3D-5D6C-4695-8E62-96028D702AC6}"/>
              </a:ext>
            </a:extLst>
          </p:cNvPr>
          <p:cNvSpPr txBox="1"/>
          <p:nvPr/>
        </p:nvSpPr>
        <p:spPr>
          <a:xfrm>
            <a:off x="2555776" y="332656"/>
            <a:ext cx="45720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Коллективные формы  </a:t>
            </a:r>
            <a:endParaRPr lang="ru-RU" sz="2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5141B-71E0-4DC2-BEC5-F4AF9B06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4172737" cy="308381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CE2A7E-C9EF-462D-9158-F0932E533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01008"/>
            <a:ext cx="4200363" cy="31057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160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049" y="352622"/>
            <a:ext cx="8064896" cy="85010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Наглядно-информационные формы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Pictures\98409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1821062" cy="2500314"/>
          </a:xfrm>
          <a:prstGeom prst="rect">
            <a:avLst/>
          </a:prstGeom>
          <a:noFill/>
        </p:spPr>
      </p:pic>
      <p:pic>
        <p:nvPicPr>
          <p:cNvPr id="8" name="Picture 3" descr="C:\Users\user\Pictures\33724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71546"/>
            <a:ext cx="1785950" cy="2452105"/>
          </a:xfrm>
          <a:prstGeom prst="rect">
            <a:avLst/>
          </a:prstGeom>
          <a:noFill/>
        </p:spPr>
      </p:pic>
      <p:pic>
        <p:nvPicPr>
          <p:cNvPr id="9" name="Picture 4" descr="C:\Users\user\Pictures\67869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1821073" cy="2500330"/>
          </a:xfrm>
          <a:prstGeom prst="rect">
            <a:avLst/>
          </a:prstGeom>
          <a:noFill/>
        </p:spPr>
      </p:pic>
      <p:pic>
        <p:nvPicPr>
          <p:cNvPr id="10" name="Picture 5" descr="C:\Users\user\Pictures\89778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4107" y="1071546"/>
            <a:ext cx="1821073" cy="2500330"/>
          </a:xfrm>
          <a:prstGeom prst="rect">
            <a:avLst/>
          </a:prstGeom>
          <a:noFill/>
        </p:spPr>
      </p:pic>
      <p:pic>
        <p:nvPicPr>
          <p:cNvPr id="11" name="Picture 9" descr="C:\Users\user\Pictures\070808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34" y="3933056"/>
            <a:ext cx="1821062" cy="2500314"/>
          </a:xfrm>
          <a:prstGeom prst="rect">
            <a:avLst/>
          </a:prstGeom>
          <a:noFill/>
        </p:spPr>
      </p:pic>
      <p:pic>
        <p:nvPicPr>
          <p:cNvPr id="12" name="Picture 6" descr="C:\Users\user\Pictures\750753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3933056"/>
            <a:ext cx="1821074" cy="2500330"/>
          </a:xfrm>
          <a:prstGeom prst="rect">
            <a:avLst/>
          </a:prstGeom>
          <a:noFill/>
        </p:spPr>
      </p:pic>
      <p:pic>
        <p:nvPicPr>
          <p:cNvPr id="13" name="Picture 7" descr="C:\Users\user\Pictures\24947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0966" y="4005064"/>
            <a:ext cx="1821062" cy="2500314"/>
          </a:xfrm>
          <a:prstGeom prst="rect">
            <a:avLst/>
          </a:prstGeom>
          <a:noFill/>
        </p:spPr>
      </p:pic>
      <p:pic>
        <p:nvPicPr>
          <p:cNvPr id="14" name="Picture 8" descr="C:\Users\user\Pictures\230640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933056"/>
            <a:ext cx="1821062" cy="2500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7065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1730823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08" y="188639"/>
            <a:ext cx="1656184" cy="23085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78" y="189039"/>
            <a:ext cx="1776083" cy="2308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51" y="188639"/>
            <a:ext cx="1656184" cy="2308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40" y="188640"/>
            <a:ext cx="1595809" cy="2308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42384"/>
            <a:ext cx="1730823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76" y="3956398"/>
            <a:ext cx="1575964" cy="2608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25" y="3955552"/>
            <a:ext cx="1800200" cy="2608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2" y="3942384"/>
            <a:ext cx="1717788" cy="2636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16" y="3985620"/>
            <a:ext cx="1844833" cy="26088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07" y="2410934"/>
            <a:ext cx="5004048" cy="15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3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03046" y="1125571"/>
            <a:ext cx="2603941" cy="1825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3469"/>
          <a:stretch/>
        </p:blipFill>
        <p:spPr>
          <a:xfrm>
            <a:off x="4341502" y="1469241"/>
            <a:ext cx="1755587" cy="1912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76" y="3476424"/>
            <a:ext cx="1978089" cy="14804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6"/>
          <a:stretch/>
        </p:blipFill>
        <p:spPr>
          <a:xfrm>
            <a:off x="7306762" y="4854405"/>
            <a:ext cx="1527156" cy="1760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025" y="5085184"/>
            <a:ext cx="2054818" cy="1537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61783" y="3105189"/>
            <a:ext cx="1973307" cy="14768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r="23348"/>
          <a:stretch/>
        </p:blipFill>
        <p:spPr>
          <a:xfrm>
            <a:off x="474970" y="3350818"/>
            <a:ext cx="1565345" cy="1606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81" y="3644375"/>
            <a:ext cx="2005608" cy="15010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5" y="5145447"/>
            <a:ext cx="1974300" cy="14776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78" y="5308192"/>
            <a:ext cx="1756853" cy="13148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480" y="1461242"/>
            <a:ext cx="1536997" cy="2053608"/>
          </a:xfrm>
          <a:prstGeom prst="rect">
            <a:avLst/>
          </a:prstGeom>
        </p:spPr>
      </p:pic>
      <p:pic>
        <p:nvPicPr>
          <p:cNvPr id="1026" name="Picture 2" descr="https://acegif.com/wp-content/gifs/book-80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68" y="5365536"/>
            <a:ext cx="2192830" cy="15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" y="761499"/>
            <a:ext cx="1866522" cy="19038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03CC65-46EA-4FF0-BD76-50648E084267}"/>
              </a:ext>
            </a:extLst>
          </p:cNvPr>
          <p:cNvSpPr txBox="1"/>
          <p:nvPr/>
        </p:nvSpPr>
        <p:spPr>
          <a:xfrm>
            <a:off x="2489783" y="108082"/>
            <a:ext cx="45720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формы</a:t>
            </a:r>
            <a:endParaRPr lang="ru-RU" sz="2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72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864" t="17801" r="20322" b="8001"/>
          <a:stretch/>
        </p:blipFill>
        <p:spPr>
          <a:xfrm>
            <a:off x="221461" y="321051"/>
            <a:ext cx="4299837" cy="31079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BA3451-C100-4396-94DB-4379C0995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93" y="321051"/>
            <a:ext cx="4299837" cy="3107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40D9E-0680-4071-9840-535350DD0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0" t="16401" r="19288" b="9401"/>
          <a:stretch/>
        </p:blipFill>
        <p:spPr>
          <a:xfrm>
            <a:off x="270256" y="3573016"/>
            <a:ext cx="4251042" cy="30853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05055-8336-4030-9AAC-2DDA53EE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688" y="3569320"/>
            <a:ext cx="4251042" cy="30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70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988840"/>
            <a:ext cx="7668344" cy="4267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sz="8800" dirty="0">
                <a:solidFill>
                  <a:srgbClr val="000000"/>
                </a:solidFill>
                <a:latin typeface="Georgia" pitchFamily="18" charset="0"/>
              </a:rPr>
              <a:t>Спасибо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sz="8800" dirty="0">
                <a:solidFill>
                  <a:srgbClr val="000000"/>
                </a:solidFill>
                <a:latin typeface="Georgia" pitchFamily="18" charset="0"/>
              </a:rPr>
              <a:t> за внимание!</a:t>
            </a:r>
            <a:endParaRPr lang="en-US" sz="8800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01487" y="836712"/>
            <a:ext cx="5545137" cy="5545137"/>
          </a:xfrm>
        </p:spPr>
        <p:txBody>
          <a:bodyPr/>
          <a:lstStyle/>
          <a:p>
            <a:pPr algn="ctr"/>
            <a:endParaRPr lang="ru-RU" sz="2000" dirty="0">
              <a:solidFill>
                <a:srgbClr val="000000"/>
              </a:solidFill>
              <a:latin typeface="Georgia" pitchFamily="18" charset="0"/>
            </a:endParaRPr>
          </a:p>
          <a:p>
            <a:pPr algn="ctr"/>
            <a:endParaRPr lang="ru-RU" sz="2000" dirty="0">
              <a:solidFill>
                <a:srgbClr val="000000"/>
              </a:solidFill>
              <a:latin typeface="Georgia" pitchFamily="18" charset="0"/>
            </a:endParaRPr>
          </a:p>
          <a:p>
            <a:pPr algn="ctr"/>
            <a:r>
              <a:rPr lang="ru-RU" sz="2000" dirty="0">
                <a:solidFill>
                  <a:srgbClr val="0000FF"/>
                </a:solidFill>
                <a:latin typeface="Georgia" pitchFamily="18" charset="0"/>
              </a:rPr>
              <a:t>Дошкольный возраст является решающим в формировании фундамента физического и психического здоровья. 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  <a:latin typeface="Georgia" pitchFamily="18" charset="0"/>
              </a:rPr>
              <a:t>Именно в этот период идет интенсивное развитие органов и становление функциональных систем организма, закладываются основные черты личности, отношение к себе и окружающим. Важно на этом этапе сформировать у детей базу знаний и практических навыков здорового образа жизни, осознанную потребность в систематических занятий физической культурой и спортом.</a:t>
            </a:r>
          </a:p>
          <a:p>
            <a:endParaRPr lang="ru-RU" dirty="0"/>
          </a:p>
        </p:txBody>
      </p:sp>
      <p:pic>
        <p:nvPicPr>
          <p:cNvPr id="10242" name="Picture 2" descr="C:\Users\Ольга\Documents\hello_html_35585a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8"/>
            <a:ext cx="2686378" cy="4113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236F08-A1A5-4138-97D1-0E91E19A5AE9}"/>
              </a:ext>
            </a:extLst>
          </p:cNvPr>
          <p:cNvSpPr txBox="1"/>
          <p:nvPr/>
        </p:nvSpPr>
        <p:spPr>
          <a:xfrm>
            <a:off x="719572" y="620688"/>
            <a:ext cx="7704856" cy="5437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здоровья:</a:t>
            </a:r>
            <a:endParaRPr lang="ru-RU" sz="1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здоровье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состояние, при котором у человека имеет место гармония физических процессов и максимальная адаптация к различным факторам внешней среды; совершенство саморегуляции в организме, гармония физиологических процессов.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Психическое здоровье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высокое сознание, развитое мышление, большая внутренняя моральная сила, побуждающая к созидательной деятельности.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здоровье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социальный статус, оптимальное место человека в обществе, его значимая роль в межличностных отношениях, зависящих от здоровья общества, а также от окружающей среды каждого человека.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Нравственное здоровье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комплекс характеристик мотивационной и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потребностной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сферы в жизнедеятельности, основу, которую определяет система ценностей, установок и мотивов поведения индивида в обществе.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Духовное здоровье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система ценностей и убеждений человека.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образ жизни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максимальное количество биологически и социально целесообразных форм и способов жизнедеятельности, адекватных потребностям и возможностям человека, осознанно реализуемых им, обеспечивающих формирование, сохранение и укрепления здоровья.</a:t>
            </a:r>
            <a:endParaRPr lang="ru-RU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4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45C7EA-50F8-4467-8E04-5353E048CA47}"/>
              </a:ext>
            </a:extLst>
          </p:cNvPr>
          <p:cNvSpPr txBox="1"/>
          <p:nvPr/>
        </p:nvSpPr>
        <p:spPr>
          <a:xfrm>
            <a:off x="791580" y="764704"/>
            <a:ext cx="7668852" cy="4961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здорового образа жизни:</a:t>
            </a:r>
            <a:endParaRPr lang="ru-RU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мотивационно-ценностный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(система побуждений к ЗОЖ);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содержательно-профессиональный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(система знаний ЗОЖ);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эмоционально-практический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(система умений и желание постоянно вести ЗОЖ);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волевой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(качества личности, способствующие достижению целей ЗОЖ, эмоциональные проявления в оценке достигнутого).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1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412776"/>
            <a:ext cx="7315200" cy="715962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компоненты здорового образа жизни</a:t>
            </a:r>
            <a:endParaRPr lang="ru-RU" sz="3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 дня.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двигательная активность.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организма.  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стабильного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психоэмоционального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состояния. 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Соблюдение правил личной гигиены.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404" y="620688"/>
            <a:ext cx="7315200" cy="71596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8396" y="1336650"/>
            <a:ext cx="7536168" cy="4424536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правильном и строгом соблюдении режима вырабатывается четкий ритм функционирования организма. А это в свою очередь создает наилучшие условия для работы и восстановления, тем самым способствует укреплению здоровья.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 необходимо соблюдать с первых дней жизни.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этого зависит здоровье и                                     правильное развитие.</a:t>
            </a:r>
          </a:p>
          <a:p>
            <a:endParaRPr lang="ru-RU" dirty="0"/>
          </a:p>
        </p:txBody>
      </p:sp>
      <p:pic>
        <p:nvPicPr>
          <p:cNvPr id="17410" name="Picture 2" descr="C:\Users\Ольга\Documents\0_877ea_b70fd7e4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4412954"/>
            <a:ext cx="3600400" cy="2445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315200" cy="71596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95464"/>
            <a:ext cx="8208912" cy="4352528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 детском возрасте особенно велика роль питания, когда формируется пищевой стереотип, закладываются типологические особенности взрослого человека. Именно поэтому от правильно организованного питания в детском возрасте во многом зависит состояние здоровья.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рационального питания: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баланса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организма в основных питательных веществах, витаминах и минералах.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режима питания.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">
      <a:dk1>
        <a:srgbClr val="808080"/>
      </a:dk1>
      <a:lt1>
        <a:srgbClr val="FFFFFF"/>
      </a:lt1>
      <a:dk2>
        <a:srgbClr val="808080"/>
      </a:dk2>
      <a:lt2>
        <a:srgbClr val="167EDC"/>
      </a:lt2>
      <a:accent1>
        <a:srgbClr val="2DC010"/>
      </a:accent1>
      <a:accent2>
        <a:srgbClr val="EE0077"/>
      </a:accent2>
      <a:accent3>
        <a:srgbClr val="FFFFFF"/>
      </a:accent3>
      <a:accent4>
        <a:srgbClr val="6C6C6C"/>
      </a:accent4>
      <a:accent5>
        <a:srgbClr val="ADDCAA"/>
      </a:accent5>
      <a:accent6>
        <a:srgbClr val="D8006B"/>
      </a:accent6>
      <a:hlink>
        <a:srgbClr val="FDA609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882</TotalTime>
  <Words>2734</Words>
  <Application>Microsoft Office PowerPoint</Application>
  <PresentationFormat>Экран (4:3)</PresentationFormat>
  <Paragraphs>113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Georgia</vt:lpstr>
      <vt:lpstr>Microsoft Sans Serif</vt:lpstr>
      <vt:lpstr>Open Sans</vt:lpstr>
      <vt:lpstr>Times New Roman</vt:lpstr>
      <vt:lpstr>TimesNewRomanPSMT</vt:lpstr>
      <vt:lpstr>Wingdings</vt:lpstr>
      <vt:lpstr>powerpoint-template</vt:lpstr>
      <vt:lpstr>«Формирование представлений о здоровом образе жизни у дошкольников. Физкультурное образование детей с ОВЗ на основе взаимодействия семьи и педагогов дошкольных образовательных учреждений»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компоненты здорового образа жизни</vt:lpstr>
      <vt:lpstr>Рациональный режим</vt:lpstr>
      <vt:lpstr>Правильное питание</vt:lpstr>
      <vt:lpstr>Презентация PowerPoint</vt:lpstr>
      <vt:lpstr>Рациональное питание детей является одним из основных факторов внешней среды, определяющих нормальное развитие ребенка. Оно оказывает самое непосредственное влияние на жизнедеятельность, рост, состояние здоровья ребенка, повышает устойчивость к различным неблагоприятным воздействиям. В связи с важностью такого компонента питания, как регулярность, в выходные и праздничные дни родителям                                                   надо придерживаться того же распорядка приема пищи,  что и в  дошкольном учреждении.</vt:lpstr>
      <vt:lpstr>Рациональная двигательная активность</vt:lpstr>
      <vt:lpstr>Осенние прогулки</vt:lpstr>
      <vt:lpstr>Зимние прогулки</vt:lpstr>
      <vt:lpstr>Весенние прогулки</vt:lpstr>
      <vt:lpstr>Презентация PowerPoint</vt:lpstr>
      <vt:lpstr>Закаливание организма</vt:lpstr>
      <vt:lpstr>Презентация PowerPoint</vt:lpstr>
      <vt:lpstr>Сохранение стабильного психоэмоционального состояния</vt:lpstr>
      <vt:lpstr>Презентация PowerPoint</vt:lpstr>
      <vt:lpstr> Отношения в семье являются основой психологического состояния ребенка: именно от них зависит, насколько ребенок уверен в своих силах, насколько он весел и любознателен, насколько открыт общению и готов к настоящей дружбе. Если ребенок знает, что дома его ждут любящие родители, которым можно поверить все свои тревоги и неудачи, от которых он получит новый заряд любви и тепла,                                                 ему по силам будет перенести                                                                              многие неприятности и                                                      невзгоды.</vt:lpstr>
      <vt:lpstr>Соблюдение правил личной гигиены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Наглядно-информационные формы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основ здорового образа жизни детей дошкольного возраста»</dc:title>
  <dc:creator>Ольга</dc:creator>
  <cp:lastModifiedBy>Мама Юля</cp:lastModifiedBy>
  <cp:revision>35</cp:revision>
  <dcterms:created xsi:type="dcterms:W3CDTF">2017-09-17T17:23:02Z</dcterms:created>
  <dcterms:modified xsi:type="dcterms:W3CDTF">2023-11-06T01:18:24Z</dcterms:modified>
</cp:coreProperties>
</file>