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15"/>
  </p:notesMasterIdLst>
  <p:sldIdLst>
    <p:sldId id="256" r:id="rId2"/>
    <p:sldId id="276" r:id="rId3"/>
    <p:sldId id="296" r:id="rId4"/>
    <p:sldId id="257" r:id="rId5"/>
    <p:sldId id="297" r:id="rId6"/>
    <p:sldId id="290" r:id="rId7"/>
    <p:sldId id="291" r:id="rId8"/>
    <p:sldId id="292" r:id="rId9"/>
    <p:sldId id="293" r:id="rId10"/>
    <p:sldId id="294" r:id="rId11"/>
    <p:sldId id="295" r:id="rId12"/>
    <p:sldId id="275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D2223-47EC-4305-A348-FAD07335E55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C2889-F0C7-4FB4-ABC6-86E2DF33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408712" cy="3888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 smtClean="0"/>
              <a:t>                                               </a:t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                                                                                                                         </a:t>
            </a:r>
            <a:r>
              <a:rPr lang="ru-RU" sz="1300" dirty="0" smtClean="0">
                <a:solidFill>
                  <a:schemeClr val="tx1"/>
                </a:solidFill>
              </a:rPr>
              <a:t>подготовила::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педагог-психолог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</a:t>
            </a:r>
            <a:r>
              <a:rPr lang="ru-RU" sz="1300" dirty="0" err="1" smtClean="0">
                <a:solidFill>
                  <a:schemeClr val="tx1"/>
                </a:solidFill>
              </a:rPr>
              <a:t>Шарова</a:t>
            </a:r>
            <a:r>
              <a:rPr lang="ru-RU" sz="1300" dirty="0" smtClean="0">
                <a:solidFill>
                  <a:schemeClr val="tx1"/>
                </a:solidFill>
              </a:rPr>
              <a:t> Ю.В.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85728"/>
            <a:ext cx="7920880" cy="1428760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ГКДОУ «</a:t>
            </a:r>
            <a:r>
              <a:rPr lang="ru-RU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ДС </a:t>
            </a:r>
            <a:r>
              <a:rPr lang="ru-RU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 31 « Сказка» город Невинномысск</a:t>
            </a:r>
          </a:p>
          <a:p>
            <a:pPr algn="ctr"/>
            <a:endParaRPr lang="ru-RU" sz="2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Психопрофилактическая работа с родителями воспитывающими детей дошкольного возраста с ОВЗ</a:t>
            </a:r>
            <a:endParaRPr lang="ru-RU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semy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214554"/>
            <a:ext cx="5715000" cy="36552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Основные направления сотрудничества педагогов с родителями следующие: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  </a:t>
            </a:r>
          </a:p>
          <a:p>
            <a:pPr>
              <a:buNone/>
            </a:pPr>
            <a:r>
              <a:rPr lang="ru-RU" sz="1900" dirty="0" smtClean="0"/>
              <a:t>  1. Психолого-педагогическое просвещение родителей (родительские собрания; консультации, мастер-классы и др.)</a:t>
            </a:r>
          </a:p>
          <a:p>
            <a:pPr>
              <a:buNone/>
            </a:pPr>
            <a:r>
              <a:rPr lang="ru-RU" sz="1900" dirty="0" smtClean="0"/>
              <a:t>  2. Вовлечение родителей в воспитательный процесс (дни открытых дверей; открытые занятия и мероприятия и др.)</a:t>
            </a:r>
          </a:p>
          <a:p>
            <a:pPr algn="ctr">
              <a:buNone/>
            </a:pPr>
            <a:endParaRPr lang="ru-RU" sz="1900" b="1" dirty="0" smtClean="0"/>
          </a:p>
          <a:p>
            <a:pPr algn="ctr">
              <a:buNone/>
            </a:pPr>
            <a:r>
              <a:rPr lang="ru-RU" sz="1900" b="1" dirty="0" smtClean="0"/>
              <a:t>Основными формами взаимодействия с родителями детей с ОВЗ является индивидуальная, групповая и коллективная работа.</a:t>
            </a:r>
          </a:p>
          <a:p>
            <a:pPr>
              <a:buNone/>
            </a:pPr>
            <a:r>
              <a:rPr lang="ru-RU" sz="1900" dirty="0" smtClean="0"/>
              <a:t>    Индивидуальная работа педагога с родителями детей с ОВЗ.</a:t>
            </a:r>
          </a:p>
          <a:p>
            <a:pPr>
              <a:buNone/>
            </a:pPr>
            <a:r>
              <a:rPr lang="ru-RU" sz="2000" dirty="0" smtClean="0"/>
              <a:t>    Групповые и коллективные формы</a:t>
            </a:r>
          </a:p>
          <a:p>
            <a:endParaRPr lang="ru-RU" sz="19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Семь принципов инклюзивного образования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4348162" cy="48244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1.</a:t>
            </a:r>
            <a:r>
              <a:rPr lang="ru-RU" dirty="0" smtClean="0"/>
              <a:t>Ценность человека не зависит от его способностей и достижений;</a:t>
            </a:r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dirty="0" smtClean="0"/>
              <a:t>.Каждый человек способен чувствовать и думать;</a:t>
            </a:r>
          </a:p>
          <a:p>
            <a:pPr>
              <a:buNone/>
            </a:pPr>
            <a:r>
              <a:rPr lang="ru-RU" b="1" dirty="0" smtClean="0"/>
              <a:t>3</a:t>
            </a:r>
            <a:r>
              <a:rPr lang="ru-RU" dirty="0" smtClean="0"/>
              <a:t>.Каждый человек имеет право на общение и на то, чтобы быть услышанным;</a:t>
            </a:r>
          </a:p>
          <a:p>
            <a:pPr>
              <a:buNone/>
            </a:pPr>
            <a:r>
              <a:rPr lang="ru-RU" b="1" dirty="0" smtClean="0"/>
              <a:t>4</a:t>
            </a:r>
            <a:r>
              <a:rPr lang="ru-RU" dirty="0" smtClean="0"/>
              <a:t>.Все люди нуждаются друг в друге;</a:t>
            </a:r>
          </a:p>
          <a:p>
            <a:pPr>
              <a:buNone/>
            </a:pPr>
            <a:r>
              <a:rPr lang="ru-RU" b="1" dirty="0" smtClean="0"/>
              <a:t>5</a:t>
            </a:r>
            <a:r>
              <a:rPr lang="ru-RU" dirty="0" smtClean="0"/>
              <a:t>.Подлинное образование может осуществляться только в контексте реальных взаимоотношений;</a:t>
            </a:r>
          </a:p>
          <a:p>
            <a:pPr>
              <a:buNone/>
            </a:pPr>
            <a:r>
              <a:rPr lang="ru-RU" b="1" dirty="0" smtClean="0"/>
              <a:t>6</a:t>
            </a:r>
            <a:r>
              <a:rPr lang="ru-RU" dirty="0" smtClean="0"/>
              <a:t>.Все люди нуждаются в поддержке и дружбе ровесников;</a:t>
            </a:r>
          </a:p>
          <a:p>
            <a:pPr>
              <a:buNone/>
            </a:pPr>
            <a:r>
              <a:rPr lang="ru-RU" b="1" dirty="0" smtClean="0"/>
              <a:t>7</a:t>
            </a:r>
            <a:r>
              <a:rPr lang="ru-RU" dirty="0" smtClean="0"/>
              <a:t>.Разнообразие усиливает все стороны жизни человека.</a:t>
            </a:r>
            <a:endParaRPr lang="ru-RU" dirty="0"/>
          </a:p>
        </p:txBody>
      </p:sp>
      <p:pic>
        <p:nvPicPr>
          <p:cNvPr id="7" name="Picture 8" descr="глаза 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71942"/>
            <a:ext cx="2143140" cy="1607355"/>
          </a:xfrm>
          <a:prstGeom prst="rect">
            <a:avLst/>
          </a:prstGeom>
          <a:noFill/>
          <a:ln w="92075">
            <a:noFill/>
            <a:miter lim="800000"/>
            <a:headEnd/>
            <a:tailEnd/>
          </a:ln>
        </p:spPr>
      </p:pic>
      <p:pic>
        <p:nvPicPr>
          <p:cNvPr id="8" name="Picture 5" descr="ноги 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71612"/>
            <a:ext cx="1933876" cy="167452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9" name="Picture 7" descr="танцы дет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071942"/>
            <a:ext cx="2071702" cy="1578439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pic>
        <p:nvPicPr>
          <p:cNvPr id="11" name="Picture 6" descr="дцп 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 l="20316"/>
          <a:stretch>
            <a:fillRect/>
          </a:stretch>
        </p:blipFill>
        <p:spPr>
          <a:xfrm>
            <a:off x="113827" y="1571612"/>
            <a:ext cx="2310472" cy="1643074"/>
          </a:xfrm>
          <a:noFill/>
          <a:ln w="7620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91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                                                                              Советы которые  </a:t>
            </a:r>
            <a:r>
              <a:rPr lang="ru-RU" sz="2000" dirty="0" err="1" smtClean="0"/>
              <a:t>помогАЮТ</a:t>
            </a:r>
            <a:r>
              <a:rPr lang="ru-RU" sz="2000" dirty="0" smtClean="0"/>
              <a:t>    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ПЕДАГОГУ 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активизировать участие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родителей в жизни                        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ребенка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852935"/>
          <a:ext cx="8812088" cy="3153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3543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ПРОЯВЛЯТЬ</a:t>
                      </a:r>
                      <a:r>
                        <a:rPr lang="ru-RU" baseline="0" dirty="0" smtClean="0"/>
                        <a:t> ВЗАИМНОЕ УВАЖЕНИЕ К ДРУГ ДРУГУ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baseline="0" dirty="0" smtClean="0"/>
                        <a:t>-ПООЩРЯТЬ ИНИЦИАТИВУ. ТВОРЧЕСТВО И ФАНТАЗИЮ РОДИТЕЛЕЙ. ПОМОГАТЬ ИМ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baseline="0" dirty="0" smtClean="0"/>
                        <a:t>-ПРИВЛЕКАТЬ РОДИТЕЛЕЙ К ЗАНИМАТЕЛЬНЫМ МЕРОПРИЯТИЯМ ДЕТСКОГО САДА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baseline="0" dirty="0" smtClean="0"/>
                        <a:t>-ПОЗВОЛИТЬ РОДИТЕЛЯМ САМИМ ВАЫБИРАТЬ. КАКУЮ ПОМОЩЬ ОНИ ХОТЕЛИ БЫ ОКАЗАТЬ УЧРЕЖДЕНИЮ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ДОВОДИТЬ ДО СВЕДЕНИЯ РОДИТЕЛЕЙ ЧТО УЧАСТИЕ В ЖИЗНИ ДОУ И ГРУППЫ ЦЕНИТСЯ, А ЛЮБАЯ ПОМОЩЬ ПРИВЕТСТВУЕТСЯ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baseline="0" dirty="0" smtClean="0"/>
                        <a:t>-ДЕЛАТЬ УДАРЕНИЯ НА СИЛЬНЫЕ СТОРОНЫ СЕМЬИ И ДАВАТЬ ПОЛОЖИТЕЛЬНЫЕ ОЦЕНКИ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baseline="0" dirty="0" smtClean="0"/>
                        <a:t>-СОХРАНЯТЬ КОНФИДЕНЦИАЛЬНОСТЬ ЛЮБОЙ ИНФОРМАЦИИ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baseline="0" dirty="0" smtClean="0"/>
                        <a:t>-ОБУЧАТЬ НАВЫКАМ СОТРУДНИЧЕСТВА И Т.Д.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 descr="pravilnoe_vospitanie_detej_kak_pravilno_vospiti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4032448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7546161482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44824"/>
            <a:ext cx="3819525" cy="40816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195736" y="620688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620688"/>
            <a:ext cx="4896544" cy="576064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600" b="1" dirty="0" smtClean="0"/>
              <a:t>       </a:t>
            </a:r>
          </a:p>
          <a:p>
            <a:pPr algn="just">
              <a:buNone/>
            </a:pPr>
            <a:r>
              <a:rPr lang="ru-RU" sz="1600" b="1" dirty="0" smtClean="0"/>
              <a:t>       </a:t>
            </a:r>
          </a:p>
          <a:p>
            <a:pPr algn="just">
              <a:buNone/>
            </a:pPr>
            <a:r>
              <a:rPr lang="ru-RU" sz="1600" b="1" dirty="0" smtClean="0"/>
              <a:t>       </a:t>
            </a:r>
            <a:r>
              <a:rPr lang="ru-RU" sz="1800" b="1" dirty="0" smtClean="0"/>
              <a:t>Рождение ребенка с нарушениями в  развитии всегда является стрессом для семьи. Ребенок с ОВЗ ограничен в свободе и социальной значимости. У него очень высока степень зависимости от семьи, ограничены навыки взаимодействия в социуме. Проблема воспитания и развития «особого» ребенка становится непосильной для семьи, родители оказываются в психологически сложной ситуации: они испытывают боль, горе, чувство вины, нередко впадают в отчаяние. Таким семьям необходима комплексная психолого-педагогическая помощь. К работе с семьей, имеющей ребенка с ОВЗ, следует подходить с гуманистических позиций, ориентировать родителей на опережающую подготовку ребенка к жизни, вырабатывать у него умение мыслить категориями будущего, формировать позитивные перспективы его развития.</a:t>
            </a:r>
            <a:endParaRPr lang="ru-RU" sz="1800" b="1" dirty="0"/>
          </a:p>
        </p:txBody>
      </p:sp>
      <p:pic>
        <p:nvPicPr>
          <p:cNvPr id="4" name="Рисунок 3" descr="min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3600400" cy="4572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124588" cy="83820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Стадии адаптации семьи</a:t>
            </a:r>
            <a:br>
              <a:rPr lang="ru-RU" sz="2000" dirty="0" smtClean="0"/>
            </a:br>
            <a:r>
              <a:rPr lang="ru-RU" sz="2000" dirty="0" smtClean="0"/>
              <a:t> к ситуации рождения ребенка с ОВЗ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285992"/>
          <a:ext cx="8686800" cy="3689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19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Первая стадия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Вторая стадия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Третья стадия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71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Стадия шока</a:t>
                      </a:r>
                    </a:p>
                    <a:p>
                      <a:r>
                        <a:rPr lang="ru-RU" dirty="0" smtClean="0"/>
                        <a:t>Агрессии. Отрицания проблемы.</a:t>
                      </a:r>
                      <a:r>
                        <a:rPr lang="ru-RU" baseline="0" dirty="0" smtClean="0"/>
                        <a:t> Поиска «виноватого»</a:t>
                      </a:r>
                    </a:p>
                    <a:p>
                      <a:r>
                        <a:rPr lang="ru-RU" baseline="0" dirty="0" smtClean="0"/>
                        <a:t>В семье растет напряженность</a:t>
                      </a:r>
                    </a:p>
                    <a:p>
                      <a:r>
                        <a:rPr lang="ru-RU" baseline="0" dirty="0" smtClean="0"/>
                        <a:t>Ухудшается социально-психологический климат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Стадия скорби </a:t>
                      </a:r>
                    </a:p>
                    <a:p>
                      <a:r>
                        <a:rPr lang="ru-RU" dirty="0" smtClean="0"/>
                        <a:t>по здоровью ребенка, которого нет</a:t>
                      </a:r>
                    </a:p>
                    <a:p>
                      <a:r>
                        <a:rPr lang="ru-RU" dirty="0" smtClean="0"/>
                        <a:t>Семья уже понимает свою значимость и ответственность за ребенка, но чувствует беспомощность в вопросах воспитания, ищет совета у специалистов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Стадия адаптации</a:t>
                      </a:r>
                    </a:p>
                    <a:p>
                      <a:r>
                        <a:rPr lang="ru-RU" dirty="0" smtClean="0"/>
                        <a:t>Родители входят в ситуацию. Начинают строить жизнь с учетом того,</a:t>
                      </a:r>
                      <a:r>
                        <a:rPr lang="ru-RU" baseline="0" dirty="0" smtClean="0"/>
                        <a:t> ч</a:t>
                      </a:r>
                      <a:r>
                        <a:rPr lang="ru-RU" dirty="0" smtClean="0"/>
                        <a:t>то в семье 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dirty="0" smtClean="0"/>
                        <a:t>особый ребенок»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113723258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85728"/>
            <a:ext cx="4192590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352928" cy="60486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1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Успешная коррекционная работа с ребенком невозможна</a:t>
            </a:r>
          </a:p>
          <a:p>
            <a:pPr algn="ctr">
              <a:buNone/>
            </a:pPr>
            <a:r>
              <a:rPr lang="ru-RU" sz="1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определенного специального образования родителей.</a:t>
            </a:r>
          </a:p>
          <a:p>
            <a:pPr algn="ctr">
              <a:buNone/>
            </a:pPr>
            <a:r>
              <a:rPr lang="ru-RU" sz="1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Вся работа учреждения должна быть направлена на то,</a:t>
            </a:r>
          </a:p>
          <a:p>
            <a:pPr algn="ctr">
              <a:buNone/>
            </a:pPr>
            <a:r>
              <a:rPr lang="ru-RU" sz="1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родители из пассивных наблюдателей стали</a:t>
            </a:r>
          </a:p>
          <a:p>
            <a:pPr algn="ctr">
              <a:buNone/>
            </a:pPr>
            <a:r>
              <a:rPr lang="ru-RU" sz="1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активными участниками воспитания и обучения своих детей.</a:t>
            </a:r>
          </a:p>
          <a:p>
            <a:pPr algn="just"/>
            <a:endParaRPr lang="ru-RU" sz="1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Ключевые_осбенности_воспитания_детей._10_заповедей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996952"/>
            <a:ext cx="4752528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728"/>
            <a:ext cx="8003232" cy="107157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При работе с семьей воспитывающей</a:t>
            </a:r>
            <a:br>
              <a:rPr lang="ru-RU" sz="1600" b="1" dirty="0" smtClean="0"/>
            </a:br>
            <a:r>
              <a:rPr lang="ru-RU" sz="1600" b="1" dirty="0" smtClean="0"/>
              <a:t>«особого «ребенка педагогом </a:t>
            </a:r>
            <a:br>
              <a:rPr lang="ru-RU" sz="1600" b="1" dirty="0" smtClean="0"/>
            </a:br>
            <a:r>
              <a:rPr lang="ru-RU" sz="1600" b="1" dirty="0" smtClean="0"/>
              <a:t>выделяются основные задачи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51691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</a:t>
            </a:r>
          </a:p>
          <a:p>
            <a:pPr>
              <a:buNone/>
            </a:pPr>
            <a:r>
              <a:rPr lang="ru-RU" sz="1600" dirty="0" smtClean="0"/>
              <a:t>        - помочь родителям принять себя и своих детей, такими какие они есть;</a:t>
            </a:r>
            <a:br>
              <a:rPr lang="ru-RU" sz="1600" dirty="0" smtClean="0"/>
            </a:br>
            <a:r>
              <a:rPr lang="ru-RU" sz="1600" dirty="0" smtClean="0"/>
              <a:t>- раскрыть собственные творческие возможности,</a:t>
            </a:r>
            <a:br>
              <a:rPr lang="ru-RU" sz="1600" dirty="0" smtClean="0"/>
            </a:br>
            <a:r>
              <a:rPr lang="ru-RU" sz="1600" dirty="0" smtClean="0"/>
              <a:t>- изменить взгляд на свою проблему – воспринимать ее не как «крест», а как «особое предназначение»;</a:t>
            </a:r>
            <a:br>
              <a:rPr lang="ru-RU" sz="1600" dirty="0" smtClean="0"/>
            </a:br>
            <a:r>
              <a:rPr lang="ru-RU" sz="1600" dirty="0" smtClean="0"/>
              <a:t>- вооружить родителей различными способами коммуникации;</a:t>
            </a:r>
            <a:br>
              <a:rPr lang="ru-RU" sz="1600" dirty="0" smtClean="0"/>
            </a:br>
            <a:r>
              <a:rPr lang="ru-RU" sz="1600" dirty="0" smtClean="0"/>
              <a:t>- научить помогать и поддерживать друг друга;</a:t>
            </a:r>
            <a:br>
              <a:rPr lang="ru-RU" sz="1600" dirty="0" smtClean="0"/>
            </a:br>
            <a:r>
              <a:rPr lang="ru-RU" sz="1600" dirty="0" smtClean="0"/>
              <a:t>- помочь избавиться от чувства обособленности и </a:t>
            </a:r>
            <a:r>
              <a:rPr lang="ru-RU" sz="1600" dirty="0" err="1" smtClean="0"/>
              <a:t>брошенности</a:t>
            </a:r>
            <a:r>
              <a:rPr lang="ru-RU" sz="1600" dirty="0" smtClean="0"/>
              <a:t> в своем горе;</a:t>
            </a:r>
            <a:br>
              <a:rPr lang="ru-RU" sz="1600" dirty="0" smtClean="0"/>
            </a:br>
            <a:r>
              <a:rPr lang="ru-RU" sz="1600" dirty="0" smtClean="0"/>
              <a:t>- помочь в формировании адекватной оценки психологического состояния детей;</a:t>
            </a:r>
            <a:br>
              <a:rPr lang="ru-RU" sz="1600" dirty="0" smtClean="0"/>
            </a:br>
            <a:r>
              <a:rPr lang="ru-RU" sz="1600" dirty="0" smtClean="0"/>
              <a:t>- снятие тревоги и страха отвержения;</a:t>
            </a:r>
            <a:br>
              <a:rPr lang="ru-RU" sz="1600" dirty="0" smtClean="0"/>
            </a:br>
            <a:r>
              <a:rPr lang="ru-RU" sz="1600" dirty="0" smtClean="0"/>
              <a:t>- формирование адекватного представления об общественных процессах и месте «особых» людей в структуре общества;</a:t>
            </a:r>
            <a:br>
              <a:rPr lang="ru-RU" sz="1600" dirty="0" smtClean="0"/>
            </a:br>
            <a:r>
              <a:rPr lang="ru-RU" sz="1600" dirty="0" smtClean="0"/>
              <a:t>- помочь избавиться от комплекса вины и неполноценности себя и своей семьи.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Психотерапевтическая работа может быть осуществлена на нескольких уровнях:</a:t>
            </a:r>
            <a:br>
              <a:rPr lang="ru-RU" sz="1600" dirty="0" smtClean="0"/>
            </a:br>
            <a:r>
              <a:rPr lang="ru-RU" sz="1600" dirty="0" smtClean="0"/>
              <a:t>- Мотивационном – повышение активности, пессимистически настроенных членов семьи, актуализация потребности в самораскрытии;</a:t>
            </a:r>
            <a:br>
              <a:rPr lang="ru-RU" sz="1600" dirty="0" smtClean="0"/>
            </a:br>
            <a:r>
              <a:rPr lang="ru-RU" sz="1600" dirty="0" smtClean="0"/>
              <a:t>- Эмоциональном – коррекция, состояния родителей и др. членов семьи и формирование умений </a:t>
            </a:r>
            <a:r>
              <a:rPr lang="ru-RU" sz="1600" dirty="0" err="1" smtClean="0"/>
              <a:t>саморегуляции</a:t>
            </a:r>
            <a:r>
              <a:rPr lang="ru-RU" sz="1600" dirty="0" smtClean="0"/>
              <a:t>, снятие эмоционального напряжения;</a:t>
            </a:r>
            <a:br>
              <a:rPr lang="ru-RU" sz="1600" dirty="0" smtClean="0"/>
            </a:br>
            <a:r>
              <a:rPr lang="ru-RU" sz="1600" dirty="0" smtClean="0"/>
              <a:t>- Поведенческих – формирование эффективных навыков и умений, переоценка жизненной ситуации.</a:t>
            </a:r>
            <a:br>
              <a:rPr lang="ru-RU" sz="1600" dirty="0" smtClean="0"/>
            </a:br>
            <a:endParaRPr lang="ru-RU" sz="1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8586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xoLuMQSQA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14290"/>
            <a:ext cx="3421614" cy="13573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Что же значит работать с родителями?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Сотрудничество, включение, участие, обучение, партнерство - эти понятия обычно используются для определения характера взаимодействий. Только вместе с родителями, общими усилиями, педагоги могут дать детям большое человеческое счастье. </a:t>
            </a:r>
          </a:p>
          <a:p>
            <a:pPr>
              <a:buNone/>
            </a:pPr>
            <a:r>
              <a:rPr lang="ru-RU" sz="1600" dirty="0" smtClean="0"/>
              <a:t>     </a:t>
            </a:r>
          </a:p>
          <a:p>
            <a:pPr>
              <a:buNone/>
            </a:pPr>
            <a:r>
              <a:rPr lang="ru-RU" sz="1600" dirty="0" smtClean="0"/>
              <a:t> При взаимодействии с родителями стоит дифференцировано подходить к каждой семье, учитывать социальный статус и микроклимат семьи, а также родительские запросы и степень заинтересованности родителей в воспитании своих детей.</a:t>
            </a:r>
          </a:p>
          <a:p>
            <a:endParaRPr lang="ru-RU" sz="1600" dirty="0"/>
          </a:p>
        </p:txBody>
      </p:sp>
      <p:sp>
        <p:nvSpPr>
          <p:cNvPr id="19458" name="AutoShape 2" descr="https://fsd.multiurok.ru/html/2018/04/24/s_5adf12f1695d0/888822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fsd.multiurok.ru/html/2018/04/24/s_5adf12f1695d0/888822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mini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4005064"/>
            <a:ext cx="4357718" cy="26386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Цель педагога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Создать единое пространство развития ребенка в семье и ДОУ, сделать родителей участниками полноценного воспитательного процесса. </a:t>
            </a:r>
          </a:p>
          <a:p>
            <a:pPr algn="ctr">
              <a:buNone/>
            </a:pPr>
            <a:r>
              <a:rPr lang="ru-RU" sz="1800" b="1" dirty="0" smtClean="0"/>
              <a:t>Для решения данной цели в работе поставлен ряд задач:</a:t>
            </a:r>
            <a:endParaRPr lang="ru-RU" sz="1800" dirty="0" smtClean="0"/>
          </a:p>
          <a:p>
            <a:pPr lvl="0">
              <a:buNone/>
            </a:pPr>
            <a:r>
              <a:rPr lang="ru-RU" sz="1800" dirty="0" smtClean="0"/>
              <a:t>      вооружить необходимыми знаниями и умениями в области педагогики и психологии развития;</a:t>
            </a:r>
          </a:p>
          <a:p>
            <a:pPr lvl="0">
              <a:buNone/>
            </a:pPr>
            <a:r>
              <a:rPr lang="ru-RU" sz="1800" dirty="0" smtClean="0"/>
              <a:t>      научить родителей эффективным способам взаимодействия с ребёнком;</a:t>
            </a:r>
          </a:p>
          <a:p>
            <a:pPr lvl="0">
              <a:buNone/>
            </a:pPr>
            <a:r>
              <a:rPr lang="ru-RU" sz="1800" dirty="0" smtClean="0"/>
              <a:t>      сформировать адекватную самооценку.</a:t>
            </a:r>
          </a:p>
          <a:p>
            <a:pPr algn="ctr">
              <a:buNone/>
            </a:pPr>
            <a:r>
              <a:rPr lang="ru-RU" sz="1800" b="1" dirty="0" smtClean="0"/>
              <a:t>Работа с семьей ведется по 2 направлениям:</a:t>
            </a:r>
            <a:endParaRPr lang="ru-RU" sz="1800" dirty="0" smtClean="0"/>
          </a:p>
          <a:p>
            <a:pPr lvl="0">
              <a:buNone/>
            </a:pPr>
            <a:r>
              <a:rPr lang="ru-RU" sz="1800" dirty="0" smtClean="0"/>
              <a:t>     1. Повышение уровня компетенции родителей по вопросам развития и    воспитания детей с ОВЗ;</a:t>
            </a:r>
          </a:p>
          <a:p>
            <a:pPr lvl="0">
              <a:buNone/>
            </a:pPr>
            <a:r>
              <a:rPr lang="ru-RU" sz="1800" dirty="0" smtClean="0"/>
              <a:t>      2. Вовлечение в образовательную деятельность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Формы взаимодействия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/>
              <a:t>   анкетирование </a:t>
            </a:r>
          </a:p>
          <a:p>
            <a:pPr lvl="0">
              <a:buNone/>
            </a:pPr>
            <a:r>
              <a:rPr lang="ru-RU" dirty="0" smtClean="0"/>
              <a:t>   индивидуальные беседы и консультации</a:t>
            </a:r>
          </a:p>
          <a:p>
            <a:pPr lvl="0">
              <a:buNone/>
            </a:pPr>
            <a:r>
              <a:rPr lang="ru-RU" dirty="0" smtClean="0"/>
              <a:t>   тематические родительские собрания</a:t>
            </a:r>
          </a:p>
          <a:p>
            <a:pPr lvl="0">
              <a:buNone/>
            </a:pPr>
            <a:r>
              <a:rPr lang="ru-RU" dirty="0" smtClean="0"/>
              <a:t>   мастер-класс</a:t>
            </a:r>
          </a:p>
          <a:p>
            <a:pPr lvl="0">
              <a:buNone/>
            </a:pPr>
            <a:r>
              <a:rPr lang="ru-RU" dirty="0" smtClean="0"/>
              <a:t>   семинары-практикумы</a:t>
            </a:r>
          </a:p>
          <a:p>
            <a:pPr lvl="0">
              <a:buNone/>
            </a:pPr>
            <a:r>
              <a:rPr lang="ru-RU" dirty="0" smtClean="0"/>
              <a:t>   праздники</a:t>
            </a:r>
          </a:p>
          <a:p>
            <a:pPr lvl="0">
              <a:buNone/>
            </a:pPr>
            <a:r>
              <a:rPr lang="ru-RU" dirty="0" smtClean="0"/>
              <a:t>   участие родителей в конкурсах совместно с  детьми;</a:t>
            </a:r>
          </a:p>
          <a:p>
            <a:pPr lvl="0">
              <a:buNone/>
            </a:pPr>
            <a:r>
              <a:rPr lang="ru-RU" dirty="0" smtClean="0"/>
              <a:t>   стенгазеты</a:t>
            </a:r>
          </a:p>
          <a:p>
            <a:pPr lvl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инфостенд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  создание групп в контакте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Основные принципы организации работы педагога  с  родителями детей с ОВЗ: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  1) принимать воспитанников с ОВЗ «как любых других детей в детском саду»; 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2) включать их в одинаковые виды деятельности, ставить разные задачи,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3) использовать формы коллективного участия - игры, совместные проекты, конкурсы, викторины, театрализованные представления, праздники т.д.</a:t>
            </a:r>
          </a:p>
        </p:txBody>
      </p:sp>
      <p:pic>
        <p:nvPicPr>
          <p:cNvPr id="16386" name="Picture 2" descr="E:\Desktop\87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987290"/>
            <a:ext cx="3643337" cy="2253393"/>
          </a:xfrm>
          <a:prstGeom prst="rect">
            <a:avLst/>
          </a:prstGeom>
          <a:noFill/>
        </p:spPr>
      </p:pic>
      <p:pic>
        <p:nvPicPr>
          <p:cNvPr id="16387" name="Picture 3" descr="E:\Desktop\55fc64997b1433a9e28df029914e907bea5580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504"/>
            <a:ext cx="3845405" cy="2281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1357</TotalTime>
  <Words>649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Franklin Gothic Book</vt:lpstr>
      <vt:lpstr>Franklin Gothic Medium</vt:lpstr>
      <vt:lpstr>Wingdings 2</vt:lpstr>
      <vt:lpstr>Трек</vt:lpstr>
      <vt:lpstr>                                                                                                                                                                                 подготовила::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педагог-психолог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Шарова Ю.В.</vt:lpstr>
      <vt:lpstr>Презентация PowerPoint</vt:lpstr>
      <vt:lpstr>    Стадии адаптации семьи  к ситуации рождения ребенка с ОВЗ  </vt:lpstr>
      <vt:lpstr>Презентация PowerPoint</vt:lpstr>
      <vt:lpstr>При работе с семьей воспитывающей «особого «ребенка педагогом  выделяются основные задачи</vt:lpstr>
      <vt:lpstr>Что же значит работать с родителями?</vt:lpstr>
      <vt:lpstr>Цель педагога</vt:lpstr>
      <vt:lpstr>Формы взаимодействия</vt:lpstr>
      <vt:lpstr>Основные принципы организации работы педагога  с  родителями детей с ОВЗ: </vt:lpstr>
      <vt:lpstr>Основные направления сотрудничества педагогов с родителями следующие: </vt:lpstr>
      <vt:lpstr>Семь принципов инклюзивного образования</vt:lpstr>
      <vt:lpstr>                                                                               Советы которые  помогАЮТ                                                                                                 ПЕДАГОГУ                                                                                             активизировать участие                                                                                      родителей в жизни                                                                                                                ребенка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Марина</cp:lastModifiedBy>
  <cp:revision>269</cp:revision>
  <dcterms:modified xsi:type="dcterms:W3CDTF">2021-12-13T13:07:48Z</dcterms:modified>
</cp:coreProperties>
</file>